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8404800"/>
  <p:notesSz cx="6858000" cy="9144000"/>
  <p:defaultText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498" autoAdjust="0"/>
  </p:normalViewPr>
  <p:slideViewPr>
    <p:cSldViewPr>
      <p:cViewPr>
        <p:scale>
          <a:sx n="25" d="100"/>
          <a:sy n="25" d="100"/>
        </p:scale>
        <p:origin x="-2056" y="640"/>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1930383"/>
            <a:ext cx="3730752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1762720"/>
            <a:ext cx="30723840" cy="9814560"/>
          </a:xfrm>
        </p:spPr>
        <p:txBody>
          <a:bodyPr/>
          <a:lstStyle>
            <a:lvl1pPr marL="0" indent="0" algn="ctr">
              <a:buNone/>
              <a:defRPr>
                <a:solidFill>
                  <a:schemeClr val="tx1">
                    <a:tint val="75000"/>
                  </a:schemeClr>
                </a:solidFill>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C7166B-CEF1-4DCB-88DB-9C89616B356D}" type="datetimeFigureOut">
              <a:rPr lang="en-US" smtClean="0"/>
              <a:t>4/21/13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806FE-8478-4248-AFFA-6312ECFE5B09}" type="slidenum">
              <a:rPr lang="en-US" smtClean="0"/>
              <a:t>‹#›</a:t>
            </a:fld>
            <a:endParaRPr lang="en-US"/>
          </a:p>
        </p:txBody>
      </p:sp>
    </p:spTree>
    <p:extLst>
      <p:ext uri="{BB962C8B-B14F-4D97-AF65-F5344CB8AC3E}">
        <p14:creationId xmlns:p14="http://schemas.microsoft.com/office/powerpoint/2010/main" val="2114143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7166B-CEF1-4DCB-88DB-9C89616B356D}" type="datetimeFigureOut">
              <a:rPr lang="en-US" smtClean="0"/>
              <a:t>4/21/13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806FE-8478-4248-AFFA-6312ECFE5B09}" type="slidenum">
              <a:rPr lang="en-US" smtClean="0"/>
              <a:t>‹#›</a:t>
            </a:fld>
            <a:endParaRPr lang="en-US"/>
          </a:p>
        </p:txBody>
      </p:sp>
    </p:spTree>
    <p:extLst>
      <p:ext uri="{BB962C8B-B14F-4D97-AF65-F5344CB8AC3E}">
        <p14:creationId xmlns:p14="http://schemas.microsoft.com/office/powerpoint/2010/main" val="3843140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8614416"/>
            <a:ext cx="47404018" cy="183498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8614416"/>
            <a:ext cx="141480542" cy="183498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7166B-CEF1-4DCB-88DB-9C89616B356D}" type="datetimeFigureOut">
              <a:rPr lang="en-US" smtClean="0"/>
              <a:t>4/21/13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806FE-8478-4248-AFFA-6312ECFE5B09}" type="slidenum">
              <a:rPr lang="en-US" smtClean="0"/>
              <a:t>‹#›</a:t>
            </a:fld>
            <a:endParaRPr lang="en-US"/>
          </a:p>
        </p:txBody>
      </p:sp>
    </p:spTree>
    <p:extLst>
      <p:ext uri="{BB962C8B-B14F-4D97-AF65-F5344CB8AC3E}">
        <p14:creationId xmlns:p14="http://schemas.microsoft.com/office/powerpoint/2010/main" val="2836188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7166B-CEF1-4DCB-88DB-9C89616B356D}" type="datetimeFigureOut">
              <a:rPr lang="en-US" smtClean="0"/>
              <a:t>4/21/13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806FE-8478-4248-AFFA-6312ECFE5B09}" type="slidenum">
              <a:rPr lang="en-US" smtClean="0"/>
              <a:t>‹#›</a:t>
            </a:fld>
            <a:endParaRPr lang="en-US"/>
          </a:p>
        </p:txBody>
      </p:sp>
    </p:spTree>
    <p:extLst>
      <p:ext uri="{BB962C8B-B14F-4D97-AF65-F5344CB8AC3E}">
        <p14:creationId xmlns:p14="http://schemas.microsoft.com/office/powerpoint/2010/main" val="359598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4678643"/>
            <a:ext cx="37307520" cy="7627620"/>
          </a:xfrm>
        </p:spPr>
        <p:txBody>
          <a:bodyPr anchor="t"/>
          <a:lstStyle>
            <a:lvl1pPr algn="l">
              <a:defRPr sz="206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6277596"/>
            <a:ext cx="37307520" cy="8401047"/>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C7166B-CEF1-4DCB-88DB-9C89616B356D}" type="datetimeFigureOut">
              <a:rPr lang="en-US" smtClean="0"/>
              <a:t>4/21/13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806FE-8478-4248-AFFA-6312ECFE5B09}" type="slidenum">
              <a:rPr lang="en-US" smtClean="0"/>
              <a:t>‹#›</a:t>
            </a:fld>
            <a:endParaRPr lang="en-US"/>
          </a:p>
        </p:txBody>
      </p:sp>
    </p:spTree>
    <p:extLst>
      <p:ext uri="{BB962C8B-B14F-4D97-AF65-F5344CB8AC3E}">
        <p14:creationId xmlns:p14="http://schemas.microsoft.com/office/powerpoint/2010/main" val="3682597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50184056"/>
            <a:ext cx="94442280" cy="141928847"/>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50184056"/>
            <a:ext cx="94442280" cy="141928847"/>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C7166B-CEF1-4DCB-88DB-9C89616B356D}" type="datetimeFigureOut">
              <a:rPr lang="en-US" smtClean="0"/>
              <a:t>4/21/13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806FE-8478-4248-AFFA-6312ECFE5B09}" type="slidenum">
              <a:rPr lang="en-US" smtClean="0"/>
              <a:t>‹#›</a:t>
            </a:fld>
            <a:endParaRPr lang="en-US"/>
          </a:p>
        </p:txBody>
      </p:sp>
    </p:spTree>
    <p:extLst>
      <p:ext uri="{BB962C8B-B14F-4D97-AF65-F5344CB8AC3E}">
        <p14:creationId xmlns:p14="http://schemas.microsoft.com/office/powerpoint/2010/main" val="332738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537973"/>
            <a:ext cx="3950208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8596633"/>
            <a:ext cx="19392902"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194560" y="12179300"/>
            <a:ext cx="19392902"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8596633"/>
            <a:ext cx="19400520"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2296122" y="12179300"/>
            <a:ext cx="19400520"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C7166B-CEF1-4DCB-88DB-9C89616B356D}" type="datetimeFigureOut">
              <a:rPr lang="en-US" smtClean="0"/>
              <a:t>4/21/13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C806FE-8478-4248-AFFA-6312ECFE5B09}" type="slidenum">
              <a:rPr lang="en-US" smtClean="0"/>
              <a:t>‹#›</a:t>
            </a:fld>
            <a:endParaRPr lang="en-US"/>
          </a:p>
        </p:txBody>
      </p:sp>
    </p:spTree>
    <p:extLst>
      <p:ext uri="{BB962C8B-B14F-4D97-AF65-F5344CB8AC3E}">
        <p14:creationId xmlns:p14="http://schemas.microsoft.com/office/powerpoint/2010/main" val="6362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C7166B-CEF1-4DCB-88DB-9C89616B356D}" type="datetimeFigureOut">
              <a:rPr lang="en-US" smtClean="0"/>
              <a:t>4/21/13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C806FE-8478-4248-AFFA-6312ECFE5B09}" type="slidenum">
              <a:rPr lang="en-US" smtClean="0"/>
              <a:t>‹#›</a:t>
            </a:fld>
            <a:endParaRPr lang="en-US"/>
          </a:p>
        </p:txBody>
      </p:sp>
    </p:spTree>
    <p:extLst>
      <p:ext uri="{BB962C8B-B14F-4D97-AF65-F5344CB8AC3E}">
        <p14:creationId xmlns:p14="http://schemas.microsoft.com/office/powerpoint/2010/main" val="13124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7166B-CEF1-4DCB-88DB-9C89616B356D}" type="datetimeFigureOut">
              <a:rPr lang="en-US" smtClean="0"/>
              <a:t>4/21/13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C806FE-8478-4248-AFFA-6312ECFE5B09}" type="slidenum">
              <a:rPr lang="en-US" smtClean="0"/>
              <a:t>‹#›</a:t>
            </a:fld>
            <a:endParaRPr lang="en-US"/>
          </a:p>
        </p:txBody>
      </p:sp>
    </p:spTree>
    <p:extLst>
      <p:ext uri="{BB962C8B-B14F-4D97-AF65-F5344CB8AC3E}">
        <p14:creationId xmlns:p14="http://schemas.microsoft.com/office/powerpoint/2010/main" val="7106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529080"/>
            <a:ext cx="14439902" cy="650748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17160240" y="1529083"/>
            <a:ext cx="24536400" cy="32777433"/>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8036563"/>
            <a:ext cx="14439902" cy="26269953"/>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7166B-CEF1-4DCB-88DB-9C89616B356D}" type="datetimeFigureOut">
              <a:rPr lang="en-US" smtClean="0"/>
              <a:t>4/21/13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806FE-8478-4248-AFFA-6312ECFE5B09}" type="slidenum">
              <a:rPr lang="en-US" smtClean="0"/>
              <a:t>‹#›</a:t>
            </a:fld>
            <a:endParaRPr lang="en-US"/>
          </a:p>
        </p:txBody>
      </p:sp>
    </p:spTree>
    <p:extLst>
      <p:ext uri="{BB962C8B-B14F-4D97-AF65-F5344CB8AC3E}">
        <p14:creationId xmlns:p14="http://schemas.microsoft.com/office/powerpoint/2010/main" val="367330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6883360"/>
            <a:ext cx="26334720" cy="3173733"/>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8602982" y="3431540"/>
            <a:ext cx="26334720" cy="23042880"/>
          </a:xfrm>
        </p:spPr>
        <p:txBody>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endParaRPr lang="en-US"/>
          </a:p>
        </p:txBody>
      </p:sp>
      <p:sp>
        <p:nvSpPr>
          <p:cNvPr id="4" name="Text Placeholder 3"/>
          <p:cNvSpPr>
            <a:spLocks noGrp="1"/>
          </p:cNvSpPr>
          <p:nvPr>
            <p:ph type="body" sz="half" idx="2"/>
          </p:nvPr>
        </p:nvSpPr>
        <p:spPr>
          <a:xfrm>
            <a:off x="8602982" y="30057093"/>
            <a:ext cx="26334720" cy="4507227"/>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7166B-CEF1-4DCB-88DB-9C89616B356D}" type="datetimeFigureOut">
              <a:rPr lang="en-US" smtClean="0"/>
              <a:t>4/21/13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806FE-8478-4248-AFFA-6312ECFE5B09}" type="slidenum">
              <a:rPr lang="en-US" smtClean="0"/>
              <a:t>‹#›</a:t>
            </a:fld>
            <a:endParaRPr lang="en-US"/>
          </a:p>
        </p:txBody>
      </p:sp>
    </p:spTree>
    <p:extLst>
      <p:ext uri="{BB962C8B-B14F-4D97-AF65-F5344CB8AC3E}">
        <p14:creationId xmlns:p14="http://schemas.microsoft.com/office/powerpoint/2010/main" val="16424677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537973"/>
            <a:ext cx="39502080" cy="6400800"/>
          </a:xfrm>
          <a:prstGeom prst="rect">
            <a:avLst/>
          </a:prstGeom>
        </p:spPr>
        <p:txBody>
          <a:bodyPr vert="horz" lIns="470258" tIns="235129" rIns="470258" bIns="23512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8961123"/>
            <a:ext cx="39502080" cy="25345393"/>
          </a:xfrm>
          <a:prstGeom prst="rect">
            <a:avLst/>
          </a:prstGeom>
        </p:spPr>
        <p:txBody>
          <a:bodyPr vert="horz" lIns="470258" tIns="235129" rIns="470258" bIns="2351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5595563"/>
            <a:ext cx="10241280" cy="2044700"/>
          </a:xfrm>
          <a:prstGeom prst="rect">
            <a:avLst/>
          </a:prstGeom>
        </p:spPr>
        <p:txBody>
          <a:bodyPr vert="horz" lIns="470258" tIns="235129" rIns="470258" bIns="235129" rtlCol="0" anchor="ctr"/>
          <a:lstStyle>
            <a:lvl1pPr algn="l">
              <a:defRPr sz="6200">
                <a:solidFill>
                  <a:schemeClr val="tx1">
                    <a:tint val="75000"/>
                  </a:schemeClr>
                </a:solidFill>
              </a:defRPr>
            </a:lvl1pPr>
          </a:lstStyle>
          <a:p>
            <a:fld id="{0BC7166B-CEF1-4DCB-88DB-9C89616B356D}" type="datetimeFigureOut">
              <a:rPr lang="en-US" smtClean="0"/>
              <a:t>4/21/13</a:t>
            </a:fld>
            <a:endParaRPr lang="en-US"/>
          </a:p>
        </p:txBody>
      </p:sp>
      <p:sp>
        <p:nvSpPr>
          <p:cNvPr id="5" name="Footer Placeholder 4"/>
          <p:cNvSpPr>
            <a:spLocks noGrp="1"/>
          </p:cNvSpPr>
          <p:nvPr>
            <p:ph type="ftr" sz="quarter" idx="3"/>
          </p:nvPr>
        </p:nvSpPr>
        <p:spPr>
          <a:xfrm>
            <a:off x="14996160" y="35595563"/>
            <a:ext cx="13898880" cy="2044700"/>
          </a:xfrm>
          <a:prstGeom prst="rect">
            <a:avLst/>
          </a:prstGeom>
        </p:spPr>
        <p:txBody>
          <a:bodyPr vert="horz" lIns="470258" tIns="235129" rIns="470258" bIns="235129" rtlCol="0" anchor="ctr"/>
          <a:lstStyle>
            <a:lvl1pPr algn="ctr">
              <a:defRPr sz="6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5595563"/>
            <a:ext cx="10241280" cy="2044700"/>
          </a:xfrm>
          <a:prstGeom prst="rect">
            <a:avLst/>
          </a:prstGeom>
        </p:spPr>
        <p:txBody>
          <a:bodyPr vert="horz" lIns="470258" tIns="235129" rIns="470258" bIns="235129" rtlCol="0" anchor="ctr"/>
          <a:lstStyle>
            <a:lvl1pPr algn="r">
              <a:defRPr sz="6200">
                <a:solidFill>
                  <a:schemeClr val="tx1">
                    <a:tint val="75000"/>
                  </a:schemeClr>
                </a:solidFill>
              </a:defRPr>
            </a:lvl1pPr>
          </a:lstStyle>
          <a:p>
            <a:fld id="{E3C806FE-8478-4248-AFFA-6312ECFE5B09}" type="slidenum">
              <a:rPr lang="en-US" smtClean="0"/>
              <a:t>‹#›</a:t>
            </a:fld>
            <a:endParaRPr lang="en-US"/>
          </a:p>
        </p:txBody>
      </p:sp>
    </p:spTree>
    <p:extLst>
      <p:ext uri="{BB962C8B-B14F-4D97-AF65-F5344CB8AC3E}">
        <p14:creationId xmlns:p14="http://schemas.microsoft.com/office/powerpoint/2010/main" val="481285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02576" rtl="0" eaLnBrk="1" latinLnBrk="0" hangingPunct="1">
        <a:spcBef>
          <a:spcPct val="0"/>
        </a:spcBef>
        <a:buNone/>
        <a:defRPr sz="22600" kern="1200">
          <a:solidFill>
            <a:schemeClr val="tx1"/>
          </a:solidFill>
          <a:latin typeface="+mj-lt"/>
          <a:ea typeface="+mj-ea"/>
          <a:cs typeface="+mj-cs"/>
        </a:defRPr>
      </a:lvl1pPr>
    </p:titleStyle>
    <p:bodyStyle>
      <a:lvl1pPr marL="1763466" indent="-1763466" algn="l" defTabSz="4702576" rtl="0" eaLnBrk="1" latinLnBrk="0" hangingPunct="1">
        <a:spcBef>
          <a:spcPct val="20000"/>
        </a:spcBef>
        <a:buFont typeface="Arial" pitchFamily="34" charset="0"/>
        <a:buChar char="•"/>
        <a:defRPr sz="16500" kern="1200">
          <a:solidFill>
            <a:schemeClr val="tx1"/>
          </a:solidFill>
          <a:latin typeface="+mn-lt"/>
          <a:ea typeface="+mn-ea"/>
          <a:cs typeface="+mn-cs"/>
        </a:defRPr>
      </a:lvl1pPr>
      <a:lvl2pPr marL="3820843" indent="-1469555" algn="l" defTabSz="4702576" rtl="0" eaLnBrk="1" latinLnBrk="0" hangingPunct="1">
        <a:spcBef>
          <a:spcPct val="20000"/>
        </a:spcBef>
        <a:buFont typeface="Arial" pitchFamily="34" charset="0"/>
        <a:buChar char="–"/>
        <a:defRPr sz="14400" kern="1200">
          <a:solidFill>
            <a:schemeClr val="tx1"/>
          </a:solidFill>
          <a:latin typeface="+mn-lt"/>
          <a:ea typeface="+mn-ea"/>
          <a:cs typeface="+mn-cs"/>
        </a:defRPr>
      </a:lvl2pPr>
      <a:lvl3pPr marL="5878220" indent="-1175644" algn="l" defTabSz="4702576" rtl="0" eaLnBrk="1" latinLnBrk="0" hangingPunct="1">
        <a:spcBef>
          <a:spcPct val="20000"/>
        </a:spcBef>
        <a:buFont typeface="Arial" pitchFamily="34" charset="0"/>
        <a:buChar char="•"/>
        <a:defRPr sz="12300" kern="1200">
          <a:solidFill>
            <a:schemeClr val="tx1"/>
          </a:solidFill>
          <a:latin typeface="+mn-lt"/>
          <a:ea typeface="+mn-ea"/>
          <a:cs typeface="+mn-cs"/>
        </a:defRPr>
      </a:lvl3pPr>
      <a:lvl4pPr marL="822950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4pPr>
      <a:lvl5pPr marL="10580797"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5pPr>
      <a:lvl6pPr marL="12932085"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6pPr>
      <a:lvl7pPr marL="15283373"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7pPr>
      <a:lvl8pPr marL="17634661"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8pPr>
      <a:lvl9pPr marL="1998594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9pPr>
    </p:bodyStyle>
    <p:other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microsoft.com/office/2007/relationships/hdphoto" Target="../media/hdphoto1.wdp"/><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a:picLocks noChangeAspect="1"/>
          </p:cNvPicPr>
          <p:nvPr/>
        </p:nvPicPr>
        <p:blipFill>
          <a:blip r:embed="rId2"/>
          <a:stretch>
            <a:fillRect/>
          </a:stretch>
        </p:blipFill>
        <p:spPr>
          <a:xfrm>
            <a:off x="0" y="0"/>
            <a:ext cx="43891200" cy="38404800"/>
          </a:xfrm>
          <a:prstGeom prst="rect">
            <a:avLst/>
          </a:prstGeom>
        </p:spPr>
      </p:pic>
      <p:pic>
        <p:nvPicPr>
          <p:cNvPr id="92" name="Picture 91"/>
          <p:cNvPicPr>
            <a:picLocks noChangeAspect="1"/>
          </p:cNvPicPr>
          <p:nvPr/>
        </p:nvPicPr>
        <p:blipFill>
          <a:blip r:embed="rId3"/>
          <a:stretch>
            <a:fillRect/>
          </a:stretch>
        </p:blipFill>
        <p:spPr>
          <a:xfrm>
            <a:off x="21869400" y="30175200"/>
            <a:ext cx="8077200" cy="3860800"/>
          </a:xfrm>
          <a:prstGeom prst="rect">
            <a:avLst/>
          </a:prstGeom>
        </p:spPr>
      </p:pic>
      <p:sp>
        <p:nvSpPr>
          <p:cNvPr id="6" name="TextBox 5"/>
          <p:cNvSpPr txBox="1"/>
          <p:nvPr/>
        </p:nvSpPr>
        <p:spPr>
          <a:xfrm>
            <a:off x="1600200" y="1676400"/>
            <a:ext cx="11201400" cy="7632858"/>
          </a:xfrm>
          <a:prstGeom prst="rect">
            <a:avLst/>
          </a:prstGeom>
          <a:noFill/>
        </p:spPr>
        <p:txBody>
          <a:bodyPr wrap="square" rtlCol="0">
            <a:spAutoFit/>
          </a:bodyPr>
          <a:lstStyle/>
          <a:p>
            <a:r>
              <a:rPr lang="en-US" sz="8000" b="1" u="sng" dirty="0" smtClean="0">
                <a:latin typeface="+mj-lt"/>
              </a:rPr>
              <a:t>Overview</a:t>
            </a:r>
          </a:p>
          <a:p>
            <a:endParaRPr lang="en-US" sz="5400" dirty="0" smtClean="0">
              <a:latin typeface="+mj-lt"/>
            </a:endParaRPr>
          </a:p>
          <a:p>
            <a:r>
              <a:rPr lang="en-US" sz="4800" b="1" u="sng" dirty="0" smtClean="0">
                <a:latin typeface="+mj-lt"/>
              </a:rPr>
              <a:t>Winning conditions</a:t>
            </a:r>
          </a:p>
          <a:p>
            <a:r>
              <a:rPr lang="en-US" sz="4400" dirty="0" smtClean="0">
                <a:latin typeface="+mj-lt"/>
              </a:rPr>
              <a:t>Destroy the enemy fortress before the enemy destroys yours. That’s it! You don’t need to have more gold, destroy all of their units, or have the largest army (though it may help). Simply use the units and structures outlined here to annihilate their fortress while protecting your own.</a:t>
            </a:r>
          </a:p>
        </p:txBody>
      </p:sp>
      <p:graphicFrame>
        <p:nvGraphicFramePr>
          <p:cNvPr id="15" name="Table 14"/>
          <p:cNvGraphicFramePr>
            <a:graphicFrameLocks noGrp="1"/>
          </p:cNvGraphicFramePr>
          <p:nvPr>
            <p:extLst>
              <p:ext uri="{D42A27DB-BD31-4B8C-83A1-F6EECF244321}">
                <p14:modId xmlns:p14="http://schemas.microsoft.com/office/powerpoint/2010/main" val="3052679317"/>
              </p:ext>
            </p:extLst>
          </p:nvPr>
        </p:nvGraphicFramePr>
        <p:xfrm>
          <a:off x="1600200" y="10515600"/>
          <a:ext cx="13030200" cy="8016240"/>
        </p:xfrm>
        <a:graphic>
          <a:graphicData uri="http://schemas.openxmlformats.org/drawingml/2006/table">
            <a:tbl>
              <a:tblPr firstRow="1" bandRow="1">
                <a:tableStyleId>{5940675A-B579-460E-94D1-54222C63F5DA}</a:tableStyleId>
              </a:tblPr>
              <a:tblGrid>
                <a:gridCol w="1528469"/>
                <a:gridCol w="3043530"/>
                <a:gridCol w="8458201"/>
              </a:tblGrid>
              <a:tr h="1371600">
                <a:tc>
                  <a:txBody>
                    <a:bodyPr/>
                    <a:lstStyle/>
                    <a:p>
                      <a:endParaRPr lang="en-US" sz="3600" dirty="0"/>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a:r>
                        <a:rPr lang="en-US" sz="3600" dirty="0" smtClean="0"/>
                        <a:t>Move</a:t>
                      </a:r>
                      <a:endParaRPr lang="en-US" sz="3600" dirty="0"/>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l" defTabSz="4702576" rtl="0" eaLnBrk="1" fontAlgn="auto" latinLnBrk="0" hangingPunct="1">
                        <a:lnSpc>
                          <a:spcPct val="100000"/>
                        </a:lnSpc>
                        <a:spcBef>
                          <a:spcPts val="0"/>
                        </a:spcBef>
                        <a:spcAft>
                          <a:spcPts val="0"/>
                        </a:spcAft>
                        <a:buClrTx/>
                        <a:buSzTx/>
                        <a:buFontTx/>
                        <a:buNone/>
                        <a:tabLst/>
                        <a:defRPr/>
                      </a:pPr>
                      <a:r>
                        <a:rPr lang="en-US" sz="3600" kern="1200" dirty="0" smtClean="0"/>
                        <a:t>Instruct a unit to move to a specified tile. Moving from tile to tile costs 1 AP each.</a:t>
                      </a:r>
                      <a:endParaRPr lang="en-US" sz="3600" dirty="0" smtClean="0"/>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r h="1295400">
                <a:tc>
                  <a:txBody>
                    <a:bodyPr/>
                    <a:lstStyle/>
                    <a:p>
                      <a:endParaRPr lang="en-US" sz="3600" dirty="0"/>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a:r>
                        <a:rPr lang="en-US" sz="3600" dirty="0" smtClean="0"/>
                        <a:t>Basic Attack</a:t>
                      </a:r>
                      <a:endParaRPr lang="en-US" sz="3600" dirty="0"/>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l" defTabSz="4702576" rtl="0" eaLnBrk="1" fontAlgn="auto" latinLnBrk="0" hangingPunct="1">
                        <a:lnSpc>
                          <a:spcPct val="100000"/>
                        </a:lnSpc>
                        <a:spcBef>
                          <a:spcPts val="0"/>
                        </a:spcBef>
                        <a:spcAft>
                          <a:spcPts val="0"/>
                        </a:spcAft>
                        <a:buClrTx/>
                        <a:buSzTx/>
                        <a:buFontTx/>
                        <a:buNone/>
                        <a:tabLst/>
                        <a:defRPr/>
                      </a:pPr>
                      <a:r>
                        <a:rPr lang="en-US" sz="3600" kern="1200" dirty="0" smtClean="0"/>
                        <a:t>Command the unit to attack the enemy. Damage is based on unit attack damage.</a:t>
                      </a:r>
                      <a:endParaRPr lang="en-US" sz="3600" kern="1200" dirty="0" smtClean="0">
                        <a:solidFill>
                          <a:schemeClr val="dk1"/>
                        </a:solidFill>
                        <a:latin typeface="+mn-lt"/>
                        <a:ea typeface="+mn-ea"/>
                        <a:cs typeface="+mn-cs"/>
                      </a:endParaRP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r h="1905000">
                <a:tc>
                  <a:txBody>
                    <a:bodyPr/>
                    <a:lstStyle/>
                    <a:p>
                      <a:endParaRPr lang="en-US" sz="3600" dirty="0"/>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a:r>
                        <a:rPr lang="en-US" sz="3600" dirty="0" smtClean="0"/>
                        <a:t>Defend</a:t>
                      </a:r>
                      <a:endParaRPr lang="en-US" sz="3600" dirty="0"/>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l" defTabSz="4702576" rtl="0" eaLnBrk="1" fontAlgn="auto" latinLnBrk="0" hangingPunct="1">
                        <a:lnSpc>
                          <a:spcPct val="100000"/>
                        </a:lnSpc>
                        <a:spcBef>
                          <a:spcPts val="0"/>
                        </a:spcBef>
                        <a:spcAft>
                          <a:spcPts val="0"/>
                        </a:spcAft>
                        <a:buClrTx/>
                        <a:buSzTx/>
                        <a:buFontTx/>
                        <a:buNone/>
                        <a:tabLst/>
                        <a:defRPr/>
                      </a:pPr>
                      <a:r>
                        <a:rPr lang="en-US" sz="3600" kern="1200" dirty="0" smtClean="0"/>
                        <a:t>Tell the unit to defend. This benefits the unit depending on their class. Moving exits defend.</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r h="1905000">
                <a:tc>
                  <a:txBody>
                    <a:bodyPr/>
                    <a:lstStyle/>
                    <a:p>
                      <a:endParaRPr lang="en-US" sz="3600" dirty="0"/>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a:r>
                        <a:rPr lang="en-US" sz="3600" dirty="0" smtClean="0"/>
                        <a:t>Recover</a:t>
                      </a:r>
                      <a:endParaRPr lang="en-US" sz="3600" dirty="0"/>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l" defTabSz="4702576" rtl="0" eaLnBrk="1" fontAlgn="auto" latinLnBrk="0" hangingPunct="1">
                        <a:lnSpc>
                          <a:spcPct val="100000"/>
                        </a:lnSpc>
                        <a:spcBef>
                          <a:spcPts val="0"/>
                        </a:spcBef>
                        <a:spcAft>
                          <a:spcPts val="0"/>
                        </a:spcAft>
                        <a:buClrTx/>
                        <a:buSzTx/>
                        <a:buFontTx/>
                        <a:buNone/>
                        <a:tabLst/>
                        <a:defRPr/>
                      </a:pPr>
                      <a:r>
                        <a:rPr lang="en-US" sz="3600" kern="1200" dirty="0" smtClean="0"/>
                        <a:t>Direct the unit to recover. This heals the unit each turn. Moving, attacking or being attacked exits recover.</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r h="1539240">
                <a:tc>
                  <a:txBody>
                    <a:bodyPr/>
                    <a:lstStyle/>
                    <a:p>
                      <a:endParaRPr lang="en-US" sz="3600" dirty="0"/>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a:r>
                        <a:rPr lang="en-US" sz="3600" dirty="0" smtClean="0"/>
                        <a:t>Cast</a:t>
                      </a:r>
                      <a:endParaRPr lang="en-US" sz="3600" dirty="0"/>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l" defTabSz="4702576" rtl="0" eaLnBrk="1" fontAlgn="auto" latinLnBrk="0" hangingPunct="1">
                        <a:lnSpc>
                          <a:spcPct val="100000"/>
                        </a:lnSpc>
                        <a:spcBef>
                          <a:spcPts val="0"/>
                        </a:spcBef>
                        <a:spcAft>
                          <a:spcPts val="0"/>
                        </a:spcAft>
                        <a:buClrTx/>
                        <a:buSzTx/>
                        <a:buFontTx/>
                        <a:buNone/>
                        <a:tabLst/>
                        <a:defRPr/>
                      </a:pPr>
                      <a:r>
                        <a:rPr lang="en-US" sz="3600" kern="1200" dirty="0" smtClean="0"/>
                        <a:t>Call on the unit to use one of their four unique spells.</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bl>
          </a:graphicData>
        </a:graphic>
      </p:graphicFrame>
      <p:grpSp>
        <p:nvGrpSpPr>
          <p:cNvPr id="57" name="Group 56"/>
          <p:cNvGrpSpPr/>
          <p:nvPr/>
        </p:nvGrpSpPr>
        <p:grpSpPr>
          <a:xfrm>
            <a:off x="990600" y="36042600"/>
            <a:ext cx="42138600" cy="1938992"/>
            <a:chOff x="1434654" y="36016261"/>
            <a:chExt cx="42138600" cy="1938992"/>
          </a:xfrm>
        </p:grpSpPr>
        <p:sp>
          <p:nvSpPr>
            <p:cNvPr id="58" name="TextBox 57"/>
            <p:cNvSpPr txBox="1"/>
            <p:nvPr/>
          </p:nvSpPr>
          <p:spPr>
            <a:xfrm>
              <a:off x="24904254" y="36854461"/>
              <a:ext cx="18669000" cy="923330"/>
            </a:xfrm>
            <a:prstGeom prst="rect">
              <a:avLst/>
            </a:prstGeom>
            <a:noFill/>
          </p:spPr>
          <p:txBody>
            <a:bodyPr wrap="square" rtlCol="0">
              <a:spAutoFit/>
            </a:bodyPr>
            <a:lstStyle/>
            <a:p>
              <a:r>
                <a:rPr lang="en-US" sz="5400" dirty="0" smtClean="0">
                  <a:solidFill>
                    <a:schemeClr val="bg1"/>
                  </a:solidFill>
                </a:rPr>
                <a:t>Computer Science and Engineering – The Ohio State University</a:t>
              </a:r>
              <a:endParaRPr lang="en-US" sz="5400" dirty="0">
                <a:solidFill>
                  <a:schemeClr val="bg1"/>
                </a:solidFill>
              </a:endParaRPr>
            </a:p>
          </p:txBody>
        </p:sp>
        <p:sp>
          <p:nvSpPr>
            <p:cNvPr id="59" name="TextBox 58"/>
            <p:cNvSpPr txBox="1"/>
            <p:nvPr/>
          </p:nvSpPr>
          <p:spPr>
            <a:xfrm>
              <a:off x="1434654" y="36199201"/>
              <a:ext cx="7617220" cy="1569660"/>
            </a:xfrm>
            <a:prstGeom prst="rect">
              <a:avLst/>
            </a:prstGeom>
            <a:noFill/>
          </p:spPr>
          <p:txBody>
            <a:bodyPr wrap="square" rtlCol="0">
              <a:spAutoFit/>
            </a:bodyPr>
            <a:lstStyle/>
            <a:p>
              <a:r>
                <a:rPr lang="en-US" sz="9600" dirty="0" smtClean="0">
                  <a:solidFill>
                    <a:srgbClr val="FFFFFF"/>
                  </a:solidFill>
                </a:rPr>
                <a:t>Team DriPSaP</a:t>
              </a:r>
              <a:endParaRPr lang="en-US" sz="4800" dirty="0">
                <a:solidFill>
                  <a:srgbClr val="FFFFFF"/>
                </a:solidFill>
              </a:endParaRPr>
            </a:p>
          </p:txBody>
        </p:sp>
        <p:sp>
          <p:nvSpPr>
            <p:cNvPr id="60" name="TextBox 59"/>
            <p:cNvSpPr txBox="1"/>
            <p:nvPr/>
          </p:nvSpPr>
          <p:spPr>
            <a:xfrm>
              <a:off x="9610674" y="36016261"/>
              <a:ext cx="4641396" cy="1938992"/>
            </a:xfrm>
            <a:prstGeom prst="rect">
              <a:avLst/>
            </a:prstGeom>
            <a:noFill/>
          </p:spPr>
          <p:txBody>
            <a:bodyPr wrap="square" rtlCol="0">
              <a:spAutoFit/>
            </a:bodyPr>
            <a:lstStyle/>
            <a:p>
              <a:r>
                <a:rPr lang="en-US" sz="4000" dirty="0" smtClean="0">
                  <a:solidFill>
                    <a:srgbClr val="FFFFFF"/>
                  </a:solidFill>
                </a:rPr>
                <a:t>Andrew Buelow</a:t>
              </a:r>
            </a:p>
            <a:p>
              <a:r>
                <a:rPr lang="en-US" sz="4000" dirty="0" smtClean="0">
                  <a:solidFill>
                    <a:srgbClr val="FFFFFF"/>
                  </a:solidFill>
                </a:rPr>
                <a:t>Mario </a:t>
              </a:r>
              <a:r>
                <a:rPr lang="en-US" sz="4000" dirty="0">
                  <a:solidFill>
                    <a:srgbClr val="FFFFFF"/>
                  </a:solidFill>
                </a:rPr>
                <a:t>Carneiro </a:t>
              </a:r>
              <a:endParaRPr lang="en-US" sz="4000" dirty="0" smtClean="0">
                <a:solidFill>
                  <a:srgbClr val="FFFFFF"/>
                </a:solidFill>
              </a:endParaRPr>
            </a:p>
            <a:p>
              <a:r>
                <a:rPr lang="en-US" sz="4000" dirty="0" smtClean="0">
                  <a:solidFill>
                    <a:srgbClr val="FFFFFF"/>
                  </a:solidFill>
                </a:rPr>
                <a:t>Kyle Donovan</a:t>
              </a:r>
              <a:endParaRPr lang="en-US" sz="4000" dirty="0">
                <a:solidFill>
                  <a:srgbClr val="FFFFFF"/>
                </a:solidFill>
              </a:endParaRPr>
            </a:p>
          </p:txBody>
        </p:sp>
        <p:sp>
          <p:nvSpPr>
            <p:cNvPr id="61" name="TextBox 60"/>
            <p:cNvSpPr txBox="1"/>
            <p:nvPr/>
          </p:nvSpPr>
          <p:spPr>
            <a:xfrm>
              <a:off x="13694669" y="36016261"/>
              <a:ext cx="3492362" cy="1323439"/>
            </a:xfrm>
            <a:prstGeom prst="rect">
              <a:avLst/>
            </a:prstGeom>
            <a:noFill/>
          </p:spPr>
          <p:txBody>
            <a:bodyPr wrap="none" rtlCol="0">
              <a:spAutoFit/>
            </a:bodyPr>
            <a:lstStyle/>
            <a:p>
              <a:r>
                <a:rPr lang="en-US" sz="4000" dirty="0">
                  <a:solidFill>
                    <a:srgbClr val="FFFFFF"/>
                  </a:solidFill>
                </a:rPr>
                <a:t>Sam </a:t>
              </a:r>
              <a:r>
                <a:rPr lang="en-US" sz="4000" dirty="0" smtClean="0">
                  <a:solidFill>
                    <a:srgbClr val="FFFFFF"/>
                  </a:solidFill>
                </a:rPr>
                <a:t>Gutentag</a:t>
              </a:r>
            </a:p>
            <a:p>
              <a:r>
                <a:rPr lang="en-US" sz="4000" dirty="0" smtClean="0">
                  <a:solidFill>
                    <a:srgbClr val="FFFFFF"/>
                  </a:solidFill>
                </a:rPr>
                <a:t>Stephen Hara</a:t>
              </a:r>
              <a:endParaRPr lang="en-US" sz="4000" dirty="0">
                <a:solidFill>
                  <a:srgbClr val="FFFFFF"/>
                </a:solidFill>
              </a:endParaRPr>
            </a:p>
          </p:txBody>
        </p:sp>
      </p:grpSp>
      <p:pic>
        <p:nvPicPr>
          <p:cNvPr id="3" name="Picture 2"/>
          <p:cNvPicPr>
            <a:picLocks noChangeAspect="1"/>
          </p:cNvPicPr>
          <p:nvPr/>
        </p:nvPicPr>
        <p:blipFill>
          <a:blip r:embed="rId4"/>
          <a:stretch>
            <a:fillRect/>
          </a:stretch>
        </p:blipFill>
        <p:spPr>
          <a:xfrm>
            <a:off x="1981199" y="15659100"/>
            <a:ext cx="800100" cy="800100"/>
          </a:xfrm>
          <a:prstGeom prst="rect">
            <a:avLst/>
          </a:prstGeom>
        </p:spPr>
      </p:pic>
      <p:pic>
        <p:nvPicPr>
          <p:cNvPr id="9" name="Picture 8"/>
          <p:cNvPicPr>
            <a:picLocks noChangeAspect="1"/>
          </p:cNvPicPr>
          <p:nvPr/>
        </p:nvPicPr>
        <p:blipFill>
          <a:blip r:embed="rId5"/>
          <a:stretch>
            <a:fillRect/>
          </a:stretch>
        </p:blipFill>
        <p:spPr>
          <a:xfrm>
            <a:off x="1981199" y="10820400"/>
            <a:ext cx="800100" cy="800100"/>
          </a:xfrm>
          <a:prstGeom prst="rect">
            <a:avLst/>
          </a:prstGeom>
        </p:spPr>
      </p:pic>
      <p:pic>
        <p:nvPicPr>
          <p:cNvPr id="10" name="Picture 9"/>
          <p:cNvPicPr>
            <a:picLocks noChangeAspect="1"/>
          </p:cNvPicPr>
          <p:nvPr/>
        </p:nvPicPr>
        <p:blipFill>
          <a:blip r:embed="rId6"/>
          <a:stretch>
            <a:fillRect/>
          </a:stretch>
        </p:blipFill>
        <p:spPr>
          <a:xfrm>
            <a:off x="1981199" y="17411700"/>
            <a:ext cx="800100" cy="800100"/>
          </a:xfrm>
          <a:prstGeom prst="rect">
            <a:avLst/>
          </a:prstGeom>
        </p:spPr>
      </p:pic>
      <p:pic>
        <p:nvPicPr>
          <p:cNvPr id="11" name="Picture 10"/>
          <p:cNvPicPr>
            <a:picLocks noChangeAspect="1"/>
          </p:cNvPicPr>
          <p:nvPr/>
        </p:nvPicPr>
        <p:blipFill>
          <a:blip r:embed="rId7"/>
          <a:stretch>
            <a:fillRect/>
          </a:stretch>
        </p:blipFill>
        <p:spPr>
          <a:xfrm>
            <a:off x="1981199" y="12115800"/>
            <a:ext cx="800100" cy="800100"/>
          </a:xfrm>
          <a:prstGeom prst="rect">
            <a:avLst/>
          </a:prstGeom>
        </p:spPr>
      </p:pic>
      <p:pic>
        <p:nvPicPr>
          <p:cNvPr id="12" name="Picture 11"/>
          <p:cNvPicPr>
            <a:picLocks noChangeAspect="1"/>
          </p:cNvPicPr>
          <p:nvPr/>
        </p:nvPicPr>
        <p:blipFill>
          <a:blip r:embed="rId8"/>
          <a:stretch>
            <a:fillRect/>
          </a:stretch>
        </p:blipFill>
        <p:spPr>
          <a:xfrm>
            <a:off x="1981199" y="13716000"/>
            <a:ext cx="800100" cy="800100"/>
          </a:xfrm>
          <a:prstGeom prst="rect">
            <a:avLst/>
          </a:prstGeom>
        </p:spPr>
      </p:pic>
      <p:sp>
        <p:nvSpPr>
          <p:cNvPr id="62" name="TextBox 61"/>
          <p:cNvSpPr txBox="1"/>
          <p:nvPr/>
        </p:nvSpPr>
        <p:spPr>
          <a:xfrm>
            <a:off x="12496800" y="1119982"/>
            <a:ext cx="18899581" cy="3216265"/>
          </a:xfrm>
          <a:prstGeom prst="rect">
            <a:avLst/>
          </a:prstGeom>
          <a:noFill/>
        </p:spPr>
        <p:txBody>
          <a:bodyPr wrap="square" rtlCol="0">
            <a:spAutoFit/>
          </a:bodyPr>
          <a:lstStyle/>
          <a:p>
            <a:pPr algn="ctr"/>
            <a:r>
              <a:rPr lang="en-US" sz="11500" i="1" dirty="0">
                <a:solidFill>
                  <a:srgbClr val="000000"/>
                </a:solidFill>
              </a:rPr>
              <a:t>Realm of </a:t>
            </a:r>
            <a:r>
              <a:rPr lang="en-US" sz="11500" i="1" dirty="0" err="1">
                <a:solidFill>
                  <a:srgbClr val="000000"/>
                </a:solidFill>
              </a:rPr>
              <a:t>Kaodith</a:t>
            </a:r>
            <a:endParaRPr lang="en-US" sz="11500" i="1" dirty="0">
              <a:solidFill>
                <a:srgbClr val="000000"/>
              </a:solidFill>
            </a:endParaRPr>
          </a:p>
          <a:p>
            <a:pPr algn="ctr"/>
            <a:r>
              <a:rPr lang="en-US" sz="8800" dirty="0" smtClean="0">
                <a:solidFill>
                  <a:srgbClr val="000000"/>
                </a:solidFill>
              </a:rPr>
              <a:t>Gameplay</a:t>
            </a:r>
            <a:endParaRPr lang="en-US" sz="8800" dirty="0">
              <a:solidFill>
                <a:srgbClr val="000000"/>
              </a:solidFill>
            </a:endParaRPr>
          </a:p>
        </p:txBody>
      </p:sp>
      <p:sp>
        <p:nvSpPr>
          <p:cNvPr id="14" name="TextBox 13"/>
          <p:cNvSpPr txBox="1"/>
          <p:nvPr/>
        </p:nvSpPr>
        <p:spPr>
          <a:xfrm>
            <a:off x="3200400" y="9448800"/>
            <a:ext cx="9610323" cy="2262158"/>
          </a:xfrm>
          <a:prstGeom prst="rect">
            <a:avLst/>
          </a:prstGeom>
          <a:noFill/>
        </p:spPr>
        <p:txBody>
          <a:bodyPr wrap="none" rtlCol="0">
            <a:spAutoFit/>
          </a:bodyPr>
          <a:lstStyle/>
          <a:p>
            <a:r>
              <a:rPr lang="en-US" sz="4800" b="1" u="sng" dirty="0" smtClean="0"/>
              <a:t>Unit Actions</a:t>
            </a:r>
            <a:r>
              <a:rPr lang="en-US" sz="4800" dirty="0" smtClean="0"/>
              <a:t> – Cost Ability Points (AP)</a:t>
            </a:r>
            <a:endParaRPr lang="en-US" sz="4800" b="1" u="sng" dirty="0"/>
          </a:p>
          <a:p>
            <a:endParaRPr lang="en-US" dirty="0"/>
          </a:p>
        </p:txBody>
      </p:sp>
      <p:sp>
        <p:nvSpPr>
          <p:cNvPr id="28" name="TextBox 27"/>
          <p:cNvSpPr txBox="1"/>
          <p:nvPr/>
        </p:nvSpPr>
        <p:spPr>
          <a:xfrm>
            <a:off x="15697200" y="5943600"/>
            <a:ext cx="13563600" cy="5570755"/>
          </a:xfrm>
          <a:prstGeom prst="rect">
            <a:avLst/>
          </a:prstGeom>
          <a:noFill/>
        </p:spPr>
        <p:txBody>
          <a:bodyPr wrap="square" rtlCol="0">
            <a:spAutoFit/>
          </a:bodyPr>
          <a:lstStyle/>
          <a:p>
            <a:pPr algn="ctr"/>
            <a:r>
              <a:rPr lang="en-US" sz="4800" b="1" u="sng" dirty="0" smtClean="0"/>
              <a:t>Structures</a:t>
            </a:r>
          </a:p>
          <a:p>
            <a:pPr algn="ctr"/>
            <a:r>
              <a:rPr lang="en-US" sz="4400" dirty="0" smtClean="0"/>
              <a:t>The structures in Realm of Kaodith come in 2 varieties: </a:t>
            </a:r>
            <a:r>
              <a:rPr lang="en-US" sz="4400" b="1" dirty="0" smtClean="0">
                <a:solidFill>
                  <a:schemeClr val="accent2">
                    <a:lumMod val="75000"/>
                  </a:schemeClr>
                </a:solidFill>
              </a:rPr>
              <a:t>Fortress Upgrades</a:t>
            </a:r>
            <a:r>
              <a:rPr lang="en-US" sz="4400" dirty="0" smtClean="0"/>
              <a:t> and </a:t>
            </a:r>
            <a:r>
              <a:rPr lang="en-US" sz="4400" b="1" dirty="0" smtClean="0">
                <a:solidFill>
                  <a:srgbClr val="17375E"/>
                </a:solidFill>
              </a:rPr>
              <a:t>Standing Structures</a:t>
            </a:r>
            <a:r>
              <a:rPr lang="en-US" sz="4400" dirty="0" smtClean="0"/>
              <a:t>. Fortress upgrades are built by the player’s fortress and can only be built when certain requirements are met. Standing structures are built by the worker unit, and can be placed on any open tile that is not within range of another standing structure. </a:t>
            </a:r>
          </a:p>
        </p:txBody>
      </p:sp>
      <p:grpSp>
        <p:nvGrpSpPr>
          <p:cNvPr id="13" name="Group 12"/>
          <p:cNvGrpSpPr/>
          <p:nvPr/>
        </p:nvGrpSpPr>
        <p:grpSpPr>
          <a:xfrm>
            <a:off x="838200" y="18669000"/>
            <a:ext cx="15011400" cy="16383000"/>
            <a:chOff x="685800" y="19202400"/>
            <a:chExt cx="15011400" cy="16383000"/>
          </a:xfrm>
        </p:grpSpPr>
        <p:pic>
          <p:nvPicPr>
            <p:cNvPr id="8" name="Picture 7"/>
            <p:cNvPicPr>
              <a:picLocks noChangeAspect="1"/>
            </p:cNvPicPr>
            <p:nvPr/>
          </p:nvPicPr>
          <p:blipFill>
            <a:blip r:embed="rId9"/>
            <a:stretch>
              <a:fillRect/>
            </a:stretch>
          </p:blipFill>
          <p:spPr>
            <a:xfrm>
              <a:off x="1219200" y="21107400"/>
              <a:ext cx="13865595" cy="13832484"/>
            </a:xfrm>
            <a:prstGeom prst="rect">
              <a:avLst/>
            </a:prstGeom>
          </p:spPr>
        </p:pic>
        <p:sp>
          <p:nvSpPr>
            <p:cNvPr id="16" name="TextBox 15"/>
            <p:cNvSpPr txBox="1"/>
            <p:nvPr/>
          </p:nvSpPr>
          <p:spPr>
            <a:xfrm>
              <a:off x="2743200" y="19202400"/>
              <a:ext cx="5858695" cy="830997"/>
            </a:xfrm>
            <a:prstGeom prst="rect">
              <a:avLst/>
            </a:prstGeom>
            <a:noFill/>
          </p:spPr>
          <p:txBody>
            <a:bodyPr wrap="none" rtlCol="0">
              <a:spAutoFit/>
            </a:bodyPr>
            <a:lstStyle/>
            <a:p>
              <a:pPr lvl="0"/>
              <a:r>
                <a:rPr lang="en-US" sz="4800" b="1" u="sng" dirty="0" smtClean="0">
                  <a:solidFill>
                    <a:prstClr val="black"/>
                  </a:solidFill>
                </a:rPr>
                <a:t>Fortress Upgrade Tree</a:t>
              </a:r>
              <a:endParaRPr lang="en-US" sz="4800" b="1" u="sng" dirty="0">
                <a:solidFill>
                  <a:prstClr val="black"/>
                </a:solidFill>
              </a:endParaRPr>
            </a:p>
          </p:txBody>
        </p:sp>
        <p:sp>
          <p:nvSpPr>
            <p:cNvPr id="26" name="TextBox 25"/>
            <p:cNvSpPr txBox="1"/>
            <p:nvPr/>
          </p:nvSpPr>
          <p:spPr>
            <a:xfrm>
              <a:off x="4038600" y="33779936"/>
              <a:ext cx="3200400" cy="762000"/>
            </a:xfrm>
            <a:prstGeom prst="rect">
              <a:avLst/>
            </a:prstGeom>
            <a:noFill/>
          </p:spPr>
          <p:txBody>
            <a:bodyPr wrap="square" rtlCol="0">
              <a:spAutoFit/>
            </a:bodyPr>
            <a:lstStyle/>
            <a:p>
              <a:r>
                <a:rPr lang="en-US" sz="4200" b="1" dirty="0" smtClean="0"/>
                <a:t>Giant Ballista</a:t>
              </a:r>
              <a:endParaRPr lang="en-US" sz="4200" dirty="0">
                <a:latin typeface="Corbel" pitchFamily="34" charset="0"/>
              </a:endParaRPr>
            </a:p>
          </p:txBody>
        </p:sp>
        <p:sp>
          <p:nvSpPr>
            <p:cNvPr id="27" name="Rectangle 26"/>
            <p:cNvSpPr/>
            <p:nvPr/>
          </p:nvSpPr>
          <p:spPr>
            <a:xfrm>
              <a:off x="6951275" y="34846736"/>
              <a:ext cx="3792925" cy="738664"/>
            </a:xfrm>
            <a:prstGeom prst="rect">
              <a:avLst/>
            </a:prstGeom>
          </p:spPr>
          <p:txBody>
            <a:bodyPr wrap="none">
              <a:spAutoFit/>
            </a:bodyPr>
            <a:lstStyle/>
            <a:p>
              <a:r>
                <a:rPr lang="en-US" sz="4200" b="1" dirty="0" err="1">
                  <a:solidFill>
                    <a:prstClr val="black"/>
                  </a:solidFill>
                </a:rPr>
                <a:t>Aetherial</a:t>
              </a:r>
              <a:r>
                <a:rPr lang="en-US" sz="4200" b="1" dirty="0">
                  <a:solidFill>
                    <a:prstClr val="black"/>
                  </a:solidFill>
                </a:rPr>
                <a:t> Tower</a:t>
              </a:r>
              <a:endParaRPr lang="en-US" dirty="0"/>
            </a:p>
          </p:txBody>
        </p:sp>
        <p:sp>
          <p:nvSpPr>
            <p:cNvPr id="64" name="TextBox 63"/>
            <p:cNvSpPr txBox="1"/>
            <p:nvPr/>
          </p:nvSpPr>
          <p:spPr>
            <a:xfrm>
              <a:off x="1066800" y="34846736"/>
              <a:ext cx="5105400" cy="738664"/>
            </a:xfrm>
            <a:prstGeom prst="rect">
              <a:avLst/>
            </a:prstGeom>
            <a:noFill/>
          </p:spPr>
          <p:txBody>
            <a:bodyPr wrap="square" rtlCol="0">
              <a:spAutoFit/>
            </a:bodyPr>
            <a:lstStyle/>
            <a:p>
              <a:r>
                <a:rPr lang="en-US" sz="4200" b="1" dirty="0" smtClean="0"/>
                <a:t>Great Watch Tower</a:t>
              </a:r>
              <a:endParaRPr lang="en-US" sz="4200" dirty="0">
                <a:latin typeface="Corbel" pitchFamily="34" charset="0"/>
              </a:endParaRPr>
            </a:p>
          </p:txBody>
        </p:sp>
        <p:sp>
          <p:nvSpPr>
            <p:cNvPr id="68" name="TextBox 67"/>
            <p:cNvSpPr txBox="1"/>
            <p:nvPr/>
          </p:nvSpPr>
          <p:spPr>
            <a:xfrm>
              <a:off x="4038600" y="28498800"/>
              <a:ext cx="3200400" cy="762000"/>
            </a:xfrm>
            <a:prstGeom prst="rect">
              <a:avLst/>
            </a:prstGeom>
            <a:noFill/>
          </p:spPr>
          <p:txBody>
            <a:bodyPr wrap="square" rtlCol="0">
              <a:spAutoFit/>
            </a:bodyPr>
            <a:lstStyle/>
            <a:p>
              <a:pPr algn="ctr"/>
              <a:r>
                <a:rPr lang="en-US" sz="4200" b="1" dirty="0" smtClean="0"/>
                <a:t>Citadel</a:t>
              </a:r>
              <a:endParaRPr lang="en-US" sz="4200" dirty="0">
                <a:latin typeface="Corbel" pitchFamily="34" charset="0"/>
              </a:endParaRPr>
            </a:p>
          </p:txBody>
        </p:sp>
        <p:sp>
          <p:nvSpPr>
            <p:cNvPr id="69" name="TextBox 68"/>
            <p:cNvSpPr txBox="1"/>
            <p:nvPr/>
          </p:nvSpPr>
          <p:spPr>
            <a:xfrm>
              <a:off x="4114800" y="20421600"/>
              <a:ext cx="3200400" cy="762000"/>
            </a:xfrm>
            <a:prstGeom prst="rect">
              <a:avLst/>
            </a:prstGeom>
            <a:noFill/>
          </p:spPr>
          <p:txBody>
            <a:bodyPr wrap="square" rtlCol="0">
              <a:spAutoFit/>
            </a:bodyPr>
            <a:lstStyle/>
            <a:p>
              <a:pPr algn="ctr"/>
              <a:r>
                <a:rPr lang="en-US" sz="4200" b="1" dirty="0" smtClean="0"/>
                <a:t>Fortress</a:t>
              </a:r>
              <a:endParaRPr lang="en-US" sz="4200" dirty="0">
                <a:latin typeface="Corbel" pitchFamily="34" charset="0"/>
              </a:endParaRPr>
            </a:p>
          </p:txBody>
        </p:sp>
        <p:sp>
          <p:nvSpPr>
            <p:cNvPr id="70" name="TextBox 69"/>
            <p:cNvSpPr txBox="1"/>
            <p:nvPr/>
          </p:nvSpPr>
          <p:spPr>
            <a:xfrm>
              <a:off x="8839200" y="23850600"/>
              <a:ext cx="3200400" cy="762000"/>
            </a:xfrm>
            <a:prstGeom prst="rect">
              <a:avLst/>
            </a:prstGeom>
            <a:noFill/>
          </p:spPr>
          <p:txBody>
            <a:bodyPr wrap="square" rtlCol="0">
              <a:spAutoFit/>
            </a:bodyPr>
            <a:lstStyle/>
            <a:p>
              <a:pPr algn="ctr"/>
              <a:r>
                <a:rPr lang="en-US" sz="4200" b="1" dirty="0" smtClean="0"/>
                <a:t>Siege Wall</a:t>
              </a:r>
              <a:endParaRPr lang="en-US" sz="4200" dirty="0">
                <a:latin typeface="Corbel" pitchFamily="34" charset="0"/>
              </a:endParaRPr>
            </a:p>
          </p:txBody>
        </p:sp>
        <p:sp>
          <p:nvSpPr>
            <p:cNvPr id="71" name="TextBox 70"/>
            <p:cNvSpPr txBox="1"/>
            <p:nvPr/>
          </p:nvSpPr>
          <p:spPr>
            <a:xfrm>
              <a:off x="12496800" y="23850600"/>
              <a:ext cx="3200400" cy="762000"/>
            </a:xfrm>
            <a:prstGeom prst="rect">
              <a:avLst/>
            </a:prstGeom>
            <a:noFill/>
          </p:spPr>
          <p:txBody>
            <a:bodyPr wrap="square" rtlCol="0">
              <a:spAutoFit/>
            </a:bodyPr>
            <a:lstStyle/>
            <a:p>
              <a:pPr algn="ctr"/>
              <a:r>
                <a:rPr lang="en-US" sz="4200" b="1" dirty="0" smtClean="0"/>
                <a:t>Boiling Oil</a:t>
              </a:r>
              <a:endParaRPr lang="en-US" sz="4200" dirty="0">
                <a:latin typeface="Corbel" pitchFamily="34" charset="0"/>
              </a:endParaRPr>
            </a:p>
          </p:txBody>
        </p:sp>
        <p:sp>
          <p:nvSpPr>
            <p:cNvPr id="72" name="TextBox 71"/>
            <p:cNvSpPr txBox="1"/>
            <p:nvPr/>
          </p:nvSpPr>
          <p:spPr>
            <a:xfrm>
              <a:off x="10744200" y="27279600"/>
              <a:ext cx="3200400" cy="762000"/>
            </a:xfrm>
            <a:prstGeom prst="rect">
              <a:avLst/>
            </a:prstGeom>
            <a:noFill/>
          </p:spPr>
          <p:txBody>
            <a:bodyPr wrap="square" rtlCol="0">
              <a:spAutoFit/>
            </a:bodyPr>
            <a:lstStyle/>
            <a:p>
              <a:pPr algn="ctr"/>
              <a:r>
                <a:rPr lang="en-US" sz="4200" b="1" dirty="0" smtClean="0"/>
                <a:t>Farm</a:t>
              </a:r>
              <a:endParaRPr lang="en-US" sz="4200" dirty="0">
                <a:latin typeface="Corbel" pitchFamily="34" charset="0"/>
              </a:endParaRPr>
            </a:p>
          </p:txBody>
        </p:sp>
        <p:sp>
          <p:nvSpPr>
            <p:cNvPr id="73" name="TextBox 72"/>
            <p:cNvSpPr txBox="1"/>
            <p:nvPr/>
          </p:nvSpPr>
          <p:spPr>
            <a:xfrm>
              <a:off x="7391400" y="30556200"/>
              <a:ext cx="3200400" cy="762000"/>
            </a:xfrm>
            <a:prstGeom prst="rect">
              <a:avLst/>
            </a:prstGeom>
            <a:noFill/>
          </p:spPr>
          <p:txBody>
            <a:bodyPr wrap="square" rtlCol="0">
              <a:spAutoFit/>
            </a:bodyPr>
            <a:lstStyle/>
            <a:p>
              <a:pPr algn="ctr"/>
              <a:r>
                <a:rPr lang="en-US" sz="4200" b="1" dirty="0" smtClean="0"/>
                <a:t>Barracks</a:t>
              </a:r>
              <a:endParaRPr lang="en-US" sz="4200" dirty="0">
                <a:latin typeface="Corbel" pitchFamily="34" charset="0"/>
              </a:endParaRPr>
            </a:p>
          </p:txBody>
        </p:sp>
        <p:sp>
          <p:nvSpPr>
            <p:cNvPr id="74" name="TextBox 73"/>
            <p:cNvSpPr txBox="1"/>
            <p:nvPr/>
          </p:nvSpPr>
          <p:spPr>
            <a:xfrm>
              <a:off x="685800" y="30327600"/>
              <a:ext cx="3200400" cy="762000"/>
            </a:xfrm>
            <a:prstGeom prst="rect">
              <a:avLst/>
            </a:prstGeom>
            <a:noFill/>
          </p:spPr>
          <p:txBody>
            <a:bodyPr wrap="square" rtlCol="0">
              <a:spAutoFit/>
            </a:bodyPr>
            <a:lstStyle/>
            <a:p>
              <a:pPr algn="ctr"/>
              <a:r>
                <a:rPr lang="en-US" sz="4200" b="1" dirty="0" smtClean="0"/>
                <a:t>Moat</a:t>
              </a:r>
              <a:endParaRPr lang="en-US" sz="4200" dirty="0">
                <a:latin typeface="Corbel" pitchFamily="34" charset="0"/>
              </a:endParaRPr>
            </a:p>
          </p:txBody>
        </p:sp>
      </p:grpSp>
      <p:graphicFrame>
        <p:nvGraphicFramePr>
          <p:cNvPr id="78" name="Table 77"/>
          <p:cNvGraphicFramePr>
            <a:graphicFrameLocks noGrp="1"/>
          </p:cNvGraphicFramePr>
          <p:nvPr>
            <p:extLst>
              <p:ext uri="{D42A27DB-BD31-4B8C-83A1-F6EECF244321}">
                <p14:modId xmlns:p14="http://schemas.microsoft.com/office/powerpoint/2010/main" val="122737890"/>
              </p:ext>
            </p:extLst>
          </p:nvPr>
        </p:nvGraphicFramePr>
        <p:xfrm>
          <a:off x="15773400" y="11734800"/>
          <a:ext cx="13258800" cy="15790742"/>
        </p:xfrm>
        <a:graphic>
          <a:graphicData uri="http://schemas.openxmlformats.org/drawingml/2006/table">
            <a:tbl>
              <a:tblPr firstRow="1" bandRow="1">
                <a:tableStyleId>{5940675A-B579-460E-94D1-54222C63F5DA}</a:tableStyleId>
              </a:tblPr>
              <a:tblGrid>
                <a:gridCol w="3508477"/>
                <a:gridCol w="9750323"/>
              </a:tblGrid>
              <a:tr h="1380060">
                <a:tc>
                  <a:txBody>
                    <a:bodyPr/>
                    <a:lstStyle/>
                    <a:p>
                      <a:pPr algn="ctr"/>
                      <a:r>
                        <a:rPr lang="en-US" sz="4400" b="1" dirty="0" smtClean="0"/>
                        <a:t>Fortress</a:t>
                      </a:r>
                      <a:endParaRPr lang="en-US" sz="4400" b="1" dirty="0"/>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4702576" rtl="0" eaLnBrk="1" fontAlgn="auto" latinLnBrk="0" hangingPunct="1">
                        <a:lnSpc>
                          <a:spcPct val="100000"/>
                        </a:lnSpc>
                        <a:spcBef>
                          <a:spcPts val="0"/>
                        </a:spcBef>
                        <a:spcAft>
                          <a:spcPts val="0"/>
                        </a:spcAft>
                        <a:buClrTx/>
                        <a:buSzTx/>
                        <a:buFontTx/>
                        <a:buNone/>
                        <a:tabLst/>
                        <a:defRPr/>
                      </a:pPr>
                      <a:r>
                        <a:rPr lang="en-US" sz="3600" dirty="0" smtClean="0"/>
                        <a:t>Your main base. Used to build units. If you lose this you lose the game.</a:t>
                      </a:r>
                      <a:endParaRPr lang="en-US" sz="3600" b="1" dirty="0" smtClean="0"/>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r h="1380060">
                <a:tc>
                  <a:txBody>
                    <a:bodyPr/>
                    <a:lstStyle/>
                    <a:p>
                      <a:pPr algn="ctr"/>
                      <a:r>
                        <a:rPr lang="en-US" sz="4400" b="1" dirty="0" smtClean="0">
                          <a:solidFill>
                            <a:schemeClr val="accent2">
                              <a:lumMod val="75000"/>
                            </a:schemeClr>
                          </a:solidFill>
                        </a:rPr>
                        <a:t>Citadel</a:t>
                      </a:r>
                      <a:endParaRPr lang="en-US" sz="4400" b="1" dirty="0">
                        <a:solidFill>
                          <a:schemeClr val="accent2">
                            <a:lumMod val="75000"/>
                          </a:schemeClr>
                        </a:solidFill>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4702576" rtl="0" eaLnBrk="1" fontAlgn="auto" latinLnBrk="0" hangingPunct="1">
                        <a:lnSpc>
                          <a:spcPct val="100000"/>
                        </a:lnSpc>
                        <a:spcBef>
                          <a:spcPts val="0"/>
                        </a:spcBef>
                        <a:spcAft>
                          <a:spcPts val="0"/>
                        </a:spcAft>
                        <a:buClrTx/>
                        <a:buSzTx/>
                        <a:buFontTx/>
                        <a:buNone/>
                        <a:tabLst/>
                        <a:defRPr/>
                      </a:pPr>
                      <a:r>
                        <a:rPr lang="en-US" sz="3600" dirty="0" smtClean="0"/>
                        <a:t>An upgrade for the fortress. Increases the fortress health and unlocks further upgrades.</a:t>
                      </a: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r h="686054">
                <a:tc>
                  <a:txBody>
                    <a:bodyPr/>
                    <a:lstStyle/>
                    <a:p>
                      <a:pPr algn="ctr"/>
                      <a:r>
                        <a:rPr lang="en-US" sz="4400" b="1" dirty="0" smtClean="0">
                          <a:solidFill>
                            <a:schemeClr val="accent2">
                              <a:lumMod val="75000"/>
                            </a:schemeClr>
                          </a:solidFill>
                        </a:rPr>
                        <a:t>Siege Wall</a:t>
                      </a:r>
                      <a:endParaRPr lang="en-US" sz="4400" b="1" dirty="0">
                        <a:solidFill>
                          <a:schemeClr val="accent2">
                            <a:lumMod val="75000"/>
                          </a:schemeClr>
                        </a:solidFill>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4702576" rtl="0" eaLnBrk="1" fontAlgn="auto" latinLnBrk="0" hangingPunct="1">
                        <a:lnSpc>
                          <a:spcPct val="100000"/>
                        </a:lnSpc>
                        <a:spcBef>
                          <a:spcPts val="0"/>
                        </a:spcBef>
                        <a:spcAft>
                          <a:spcPts val="0"/>
                        </a:spcAft>
                        <a:buClrTx/>
                        <a:buSzTx/>
                        <a:buFontTx/>
                        <a:buNone/>
                        <a:tabLst/>
                        <a:defRPr/>
                      </a:pPr>
                      <a:r>
                        <a:rPr lang="en-US" sz="3600" dirty="0" smtClean="0"/>
                        <a:t>Prevents movement between two tiles.</a:t>
                      </a: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r h="1015869">
                <a:tc>
                  <a:txBody>
                    <a:bodyPr/>
                    <a:lstStyle/>
                    <a:p>
                      <a:pPr algn="ctr"/>
                      <a:r>
                        <a:rPr lang="en-US" sz="4400" b="1" dirty="0" smtClean="0">
                          <a:solidFill>
                            <a:schemeClr val="accent2">
                              <a:lumMod val="75000"/>
                            </a:schemeClr>
                          </a:solidFill>
                        </a:rPr>
                        <a:t>Boiling Oil</a:t>
                      </a:r>
                      <a:endParaRPr lang="en-US" sz="4400" b="1" dirty="0">
                        <a:solidFill>
                          <a:schemeClr val="accent2">
                            <a:lumMod val="75000"/>
                          </a:schemeClr>
                        </a:solidFill>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4702576" rtl="0" eaLnBrk="1" fontAlgn="auto" latinLnBrk="0" hangingPunct="1">
                        <a:lnSpc>
                          <a:spcPct val="100000"/>
                        </a:lnSpc>
                        <a:spcBef>
                          <a:spcPts val="0"/>
                        </a:spcBef>
                        <a:spcAft>
                          <a:spcPts val="0"/>
                        </a:spcAft>
                        <a:buClrTx/>
                        <a:buSzTx/>
                        <a:buFontTx/>
                        <a:buNone/>
                        <a:tabLst/>
                        <a:defRPr/>
                      </a:pPr>
                      <a:r>
                        <a:rPr lang="en-US" sz="3600" kern="1200" dirty="0" smtClean="0"/>
                        <a:t>Upgrade a wall with boiling oil. Can be used once</a:t>
                      </a:r>
                      <a:r>
                        <a:rPr lang="en-US" sz="3600" kern="1200" baseline="0" dirty="0" smtClean="0"/>
                        <a:t> to damage and enemy in the adjacent tile.</a:t>
                      </a:r>
                      <a:endParaRPr lang="en-US" sz="3600" kern="1200" dirty="0" smtClean="0"/>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r h="1015869">
                <a:tc>
                  <a:txBody>
                    <a:bodyPr/>
                    <a:lstStyle/>
                    <a:p>
                      <a:pPr algn="ctr"/>
                      <a:r>
                        <a:rPr lang="en-US" sz="4400" b="1" dirty="0" smtClean="0">
                          <a:solidFill>
                            <a:schemeClr val="accent2">
                              <a:lumMod val="75000"/>
                            </a:schemeClr>
                          </a:solidFill>
                        </a:rPr>
                        <a:t>Moat</a:t>
                      </a:r>
                      <a:endParaRPr lang="en-US" sz="4400" b="1" dirty="0">
                        <a:solidFill>
                          <a:schemeClr val="accent2">
                            <a:lumMod val="75000"/>
                          </a:schemeClr>
                        </a:solidFill>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4702576" rtl="0" eaLnBrk="1" fontAlgn="auto" latinLnBrk="0" hangingPunct="1">
                        <a:lnSpc>
                          <a:spcPct val="100000"/>
                        </a:lnSpc>
                        <a:spcBef>
                          <a:spcPts val="0"/>
                        </a:spcBef>
                        <a:spcAft>
                          <a:spcPts val="0"/>
                        </a:spcAft>
                        <a:buClrTx/>
                        <a:buSzTx/>
                        <a:buFontTx/>
                        <a:buNone/>
                        <a:tabLst/>
                        <a:defRPr/>
                      </a:pPr>
                      <a:r>
                        <a:rPr lang="en-US" sz="3600" kern="1200" dirty="0" smtClean="0"/>
                        <a:t>Forces</a:t>
                      </a:r>
                      <a:r>
                        <a:rPr lang="en-US" sz="3600" kern="1200" baseline="0" dirty="0" smtClean="0"/>
                        <a:t> enemies to use more ability points to enter and leave the tiles adjacent to the fortress</a:t>
                      </a:r>
                      <a:endParaRPr lang="en-US" sz="3600" kern="1200" dirty="0" smtClean="0"/>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r h="1015869">
                <a:tc>
                  <a:txBody>
                    <a:bodyPr/>
                    <a:lstStyle/>
                    <a:p>
                      <a:pPr algn="ctr"/>
                      <a:r>
                        <a:rPr lang="en-US" sz="4400" b="1" dirty="0" smtClean="0">
                          <a:solidFill>
                            <a:schemeClr val="accent2">
                              <a:lumMod val="75000"/>
                            </a:schemeClr>
                          </a:solidFill>
                        </a:rPr>
                        <a:t>Barracks</a:t>
                      </a:r>
                      <a:endParaRPr lang="en-US" sz="4400" b="1" dirty="0">
                        <a:solidFill>
                          <a:schemeClr val="accent2">
                            <a:lumMod val="75000"/>
                          </a:schemeClr>
                        </a:solidFill>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4702576" rtl="0" eaLnBrk="1" fontAlgn="auto" latinLnBrk="0" hangingPunct="1">
                        <a:lnSpc>
                          <a:spcPct val="100000"/>
                        </a:lnSpc>
                        <a:spcBef>
                          <a:spcPts val="0"/>
                        </a:spcBef>
                        <a:spcAft>
                          <a:spcPts val="0"/>
                        </a:spcAft>
                        <a:buClrTx/>
                        <a:buSzTx/>
                        <a:buFontTx/>
                        <a:buNone/>
                        <a:tabLst/>
                        <a:defRPr/>
                      </a:pPr>
                      <a:r>
                        <a:rPr lang="en-US" sz="3600" kern="1200" dirty="0" smtClean="0"/>
                        <a:t>Provides extra experience to newly trained units.</a:t>
                      </a:r>
                      <a:r>
                        <a:rPr lang="en-US" sz="3600" kern="1200" baseline="0" dirty="0" smtClean="0"/>
                        <a:t> Units start at level 2.</a:t>
                      </a:r>
                      <a:endParaRPr lang="en-US" sz="3600" kern="1200" dirty="0" smtClean="0"/>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r h="1380060">
                <a:tc>
                  <a:txBody>
                    <a:bodyPr/>
                    <a:lstStyle/>
                    <a:p>
                      <a:pPr algn="ctr"/>
                      <a:r>
                        <a:rPr lang="en-US" sz="4400" b="1" dirty="0" smtClean="0">
                          <a:solidFill>
                            <a:schemeClr val="accent2">
                              <a:lumMod val="75000"/>
                            </a:schemeClr>
                          </a:solidFill>
                        </a:rPr>
                        <a:t>Farm</a:t>
                      </a:r>
                      <a:endParaRPr lang="en-US" sz="4400" b="1" dirty="0">
                        <a:solidFill>
                          <a:schemeClr val="accent2">
                            <a:lumMod val="75000"/>
                          </a:schemeClr>
                        </a:solidFill>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4702576" rtl="0" eaLnBrk="1" fontAlgn="auto" latinLnBrk="0" hangingPunct="1">
                        <a:lnSpc>
                          <a:spcPct val="100000"/>
                        </a:lnSpc>
                        <a:spcBef>
                          <a:spcPts val="0"/>
                        </a:spcBef>
                        <a:spcAft>
                          <a:spcPts val="0"/>
                        </a:spcAft>
                        <a:buClrTx/>
                        <a:buSzTx/>
                        <a:buFontTx/>
                        <a:buNone/>
                        <a:tabLst/>
                        <a:defRPr/>
                      </a:pPr>
                      <a:r>
                        <a:rPr lang="en-US" sz="3600" dirty="0" smtClean="0"/>
                        <a:t>Increases the number of units you can have at once.</a:t>
                      </a: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r h="1015869">
                <a:tc>
                  <a:txBody>
                    <a:bodyPr/>
                    <a:lstStyle/>
                    <a:p>
                      <a:pPr algn="ctr"/>
                      <a:r>
                        <a:rPr lang="en-US" sz="4400" b="1" dirty="0" smtClean="0">
                          <a:solidFill>
                            <a:schemeClr val="accent2">
                              <a:lumMod val="75000"/>
                            </a:schemeClr>
                          </a:solidFill>
                        </a:rPr>
                        <a:t>Giant Ballista</a:t>
                      </a:r>
                      <a:endParaRPr lang="en-US" sz="4400" b="1" dirty="0">
                        <a:solidFill>
                          <a:schemeClr val="accent2">
                            <a:lumMod val="75000"/>
                          </a:schemeClr>
                        </a:solidFill>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4702576" rtl="0" eaLnBrk="1" fontAlgn="auto" latinLnBrk="0" hangingPunct="1">
                        <a:lnSpc>
                          <a:spcPct val="100000"/>
                        </a:lnSpc>
                        <a:spcBef>
                          <a:spcPts val="0"/>
                        </a:spcBef>
                        <a:spcAft>
                          <a:spcPts val="0"/>
                        </a:spcAft>
                        <a:buClrTx/>
                        <a:buSzTx/>
                        <a:buFontTx/>
                        <a:buNone/>
                        <a:tabLst/>
                        <a:defRPr/>
                      </a:pPr>
                      <a:r>
                        <a:rPr lang="en-US" sz="3600" dirty="0" smtClean="0"/>
                        <a:t>Citadel upgrade. Can target and attack nearby enemies for a large amount of damage.</a:t>
                      </a: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r h="1015869">
                <a:tc>
                  <a:txBody>
                    <a:bodyPr/>
                    <a:lstStyle/>
                    <a:p>
                      <a:pPr algn="ctr"/>
                      <a:r>
                        <a:rPr lang="en-US" sz="4400" b="1" dirty="0" err="1" smtClean="0">
                          <a:solidFill>
                            <a:schemeClr val="accent2">
                              <a:lumMod val="75000"/>
                            </a:schemeClr>
                          </a:solidFill>
                        </a:rPr>
                        <a:t>Aetherial</a:t>
                      </a:r>
                      <a:r>
                        <a:rPr lang="en-US" sz="4400" b="1" dirty="0" smtClean="0">
                          <a:solidFill>
                            <a:schemeClr val="accent2">
                              <a:lumMod val="75000"/>
                            </a:schemeClr>
                          </a:solidFill>
                        </a:rPr>
                        <a:t> Tower</a:t>
                      </a:r>
                      <a:endParaRPr lang="en-US" sz="4400" b="1" dirty="0">
                        <a:solidFill>
                          <a:schemeClr val="accent2">
                            <a:lumMod val="75000"/>
                          </a:schemeClr>
                        </a:solidFill>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4702576" rtl="0" eaLnBrk="1" fontAlgn="auto" latinLnBrk="0" hangingPunct="1">
                        <a:lnSpc>
                          <a:spcPct val="100000"/>
                        </a:lnSpc>
                        <a:spcBef>
                          <a:spcPts val="0"/>
                        </a:spcBef>
                        <a:spcAft>
                          <a:spcPts val="0"/>
                        </a:spcAft>
                        <a:buClrTx/>
                        <a:buSzTx/>
                        <a:buFontTx/>
                        <a:buNone/>
                        <a:tabLst/>
                        <a:defRPr/>
                      </a:pPr>
                      <a:r>
                        <a:rPr lang="en-US" sz="3600" dirty="0" smtClean="0"/>
                        <a:t>Citadel upgrade. All units’ </a:t>
                      </a:r>
                      <a:r>
                        <a:rPr lang="en-US" sz="3600" dirty="0" err="1" smtClean="0"/>
                        <a:t>mana</a:t>
                      </a:r>
                      <a:r>
                        <a:rPr lang="en-US" sz="3600" dirty="0" smtClean="0"/>
                        <a:t> regeneration is increased.</a:t>
                      </a: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r h="1380060">
                <a:tc>
                  <a:txBody>
                    <a:bodyPr/>
                    <a:lstStyle/>
                    <a:p>
                      <a:pPr algn="ctr"/>
                      <a:r>
                        <a:rPr lang="en-US" sz="4400" b="1" dirty="0" smtClean="0">
                          <a:solidFill>
                            <a:schemeClr val="accent2">
                              <a:lumMod val="75000"/>
                            </a:schemeClr>
                          </a:solidFill>
                        </a:rPr>
                        <a:t>Great Watch Tower</a:t>
                      </a:r>
                      <a:endParaRPr lang="en-US" sz="4400" b="1" dirty="0">
                        <a:solidFill>
                          <a:schemeClr val="accent2">
                            <a:lumMod val="75000"/>
                          </a:schemeClr>
                        </a:solidFill>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4702576" rtl="0" eaLnBrk="1" fontAlgn="auto" latinLnBrk="0" hangingPunct="1">
                        <a:lnSpc>
                          <a:spcPct val="100000"/>
                        </a:lnSpc>
                        <a:spcBef>
                          <a:spcPts val="0"/>
                        </a:spcBef>
                        <a:spcAft>
                          <a:spcPts val="0"/>
                        </a:spcAft>
                        <a:buClrTx/>
                        <a:buSzTx/>
                        <a:buFontTx/>
                        <a:buNone/>
                        <a:tabLst/>
                        <a:defRPr/>
                      </a:pPr>
                      <a:r>
                        <a:rPr lang="en-US" sz="3600" dirty="0" smtClean="0"/>
                        <a:t>Citadel upgrade. Greatly increases sight range around your citadel.</a:t>
                      </a: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r h="944251">
                <a:tc>
                  <a:txBody>
                    <a:bodyPr/>
                    <a:lstStyle/>
                    <a:p>
                      <a:pPr algn="ctr"/>
                      <a:r>
                        <a:rPr lang="en-US" sz="4400" b="1" dirty="0" smtClean="0">
                          <a:solidFill>
                            <a:schemeClr val="tx2">
                              <a:lumMod val="75000"/>
                            </a:schemeClr>
                          </a:solidFill>
                        </a:rPr>
                        <a:t>Monument</a:t>
                      </a:r>
                      <a:endParaRPr lang="en-US" sz="4400" b="1" dirty="0">
                        <a:solidFill>
                          <a:schemeClr val="tx2">
                            <a:lumMod val="75000"/>
                          </a:schemeClr>
                        </a:solidFill>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4702576" rtl="0" eaLnBrk="1" fontAlgn="auto" latinLnBrk="0" hangingPunct="1">
                        <a:lnSpc>
                          <a:spcPct val="100000"/>
                        </a:lnSpc>
                        <a:spcBef>
                          <a:spcPts val="0"/>
                        </a:spcBef>
                        <a:spcAft>
                          <a:spcPts val="0"/>
                        </a:spcAft>
                        <a:buClrTx/>
                        <a:buSzTx/>
                        <a:buFontTx/>
                        <a:buNone/>
                        <a:tabLst/>
                        <a:defRPr/>
                      </a:pPr>
                      <a:r>
                        <a:rPr lang="en-US" sz="3600" dirty="0" smtClean="0"/>
                        <a:t>Increasing the attack damage of nearby allies.</a:t>
                      </a: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r h="944251">
                <a:tc>
                  <a:txBody>
                    <a:bodyPr/>
                    <a:lstStyle/>
                    <a:p>
                      <a:pPr algn="ctr"/>
                      <a:r>
                        <a:rPr lang="en-US" sz="4400" b="1" dirty="0" smtClean="0">
                          <a:solidFill>
                            <a:schemeClr val="tx2">
                              <a:lumMod val="75000"/>
                            </a:schemeClr>
                          </a:solidFill>
                        </a:rPr>
                        <a:t>Sentry Tower</a:t>
                      </a:r>
                      <a:endParaRPr lang="en-US" sz="4400" b="1" dirty="0">
                        <a:solidFill>
                          <a:schemeClr val="tx2">
                            <a:lumMod val="75000"/>
                          </a:schemeClr>
                        </a:solidFill>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4702576" rtl="0" eaLnBrk="1" fontAlgn="auto" latinLnBrk="0" hangingPunct="1">
                        <a:lnSpc>
                          <a:spcPct val="100000"/>
                        </a:lnSpc>
                        <a:spcBef>
                          <a:spcPts val="0"/>
                        </a:spcBef>
                        <a:spcAft>
                          <a:spcPts val="0"/>
                        </a:spcAft>
                        <a:buClrTx/>
                        <a:buSzTx/>
                        <a:buFontTx/>
                        <a:buNone/>
                        <a:tabLst/>
                        <a:defRPr/>
                      </a:pPr>
                      <a:r>
                        <a:rPr lang="en-US" sz="3600" dirty="0" smtClean="0"/>
                        <a:t>Fires at all nearby enemies each turn.</a:t>
                      </a: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r h="1380060">
                <a:tc>
                  <a:txBody>
                    <a:bodyPr/>
                    <a:lstStyle/>
                    <a:p>
                      <a:pPr algn="ctr"/>
                      <a:r>
                        <a:rPr lang="en-US" sz="4400" b="1" dirty="0" smtClean="0">
                          <a:solidFill>
                            <a:schemeClr val="tx2">
                              <a:lumMod val="75000"/>
                            </a:schemeClr>
                          </a:solidFill>
                        </a:rPr>
                        <a:t>Mine</a:t>
                      </a:r>
                      <a:endParaRPr lang="en-US" sz="4400" b="1" dirty="0">
                        <a:solidFill>
                          <a:schemeClr val="tx2">
                            <a:lumMod val="75000"/>
                          </a:schemeClr>
                        </a:solidFill>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4702576" rtl="0" eaLnBrk="1" fontAlgn="auto" latinLnBrk="0" hangingPunct="1">
                        <a:lnSpc>
                          <a:spcPct val="100000"/>
                        </a:lnSpc>
                        <a:spcBef>
                          <a:spcPts val="0"/>
                        </a:spcBef>
                        <a:spcAft>
                          <a:spcPts val="0"/>
                        </a:spcAft>
                        <a:buClrTx/>
                        <a:buSzTx/>
                        <a:buFontTx/>
                        <a:buNone/>
                        <a:tabLst/>
                        <a:defRPr/>
                      </a:pPr>
                      <a:r>
                        <a:rPr lang="en-US" sz="3600" dirty="0" smtClean="0"/>
                        <a:t>Captured by workers. Increases the gold gained per turn.</a:t>
                      </a: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bl>
          </a:graphicData>
        </a:graphic>
      </p:graphicFrame>
      <p:pic>
        <p:nvPicPr>
          <p:cNvPr id="79" name="Picture 78"/>
          <p:cNvPicPr>
            <a:picLocks noChangeAspect="1"/>
          </p:cNvPicPr>
          <p:nvPr/>
        </p:nvPicPr>
        <p:blipFill>
          <a:blip r:embed="rId10"/>
          <a:stretch>
            <a:fillRect/>
          </a:stretch>
        </p:blipFill>
        <p:spPr>
          <a:xfrm>
            <a:off x="30022800" y="29184600"/>
            <a:ext cx="3505200" cy="5626100"/>
          </a:xfrm>
          <a:prstGeom prst="rect">
            <a:avLst/>
          </a:prstGeom>
        </p:spPr>
      </p:pic>
      <p:pic>
        <p:nvPicPr>
          <p:cNvPr id="80" name="Picture 79"/>
          <p:cNvPicPr>
            <a:picLocks noChangeAspect="1"/>
          </p:cNvPicPr>
          <p:nvPr/>
        </p:nvPicPr>
        <p:blipFill>
          <a:blip r:embed="rId11"/>
          <a:stretch>
            <a:fillRect/>
          </a:stretch>
        </p:blipFill>
        <p:spPr>
          <a:xfrm>
            <a:off x="39090600" y="25222200"/>
            <a:ext cx="3505200" cy="5626100"/>
          </a:xfrm>
          <a:prstGeom prst="rect">
            <a:avLst/>
          </a:prstGeom>
        </p:spPr>
      </p:pic>
      <p:pic>
        <p:nvPicPr>
          <p:cNvPr id="82" name="Picture 81"/>
          <p:cNvPicPr>
            <a:picLocks noChangeAspect="1"/>
          </p:cNvPicPr>
          <p:nvPr/>
        </p:nvPicPr>
        <p:blipFill rotWithShape="1">
          <a:blip r:embed="rId12">
            <a:extLst>
              <a:ext uri="{BEBA8EAE-BF5A-486C-A8C5-ECC9F3942E4B}">
                <a14:imgProps xmlns:a14="http://schemas.microsoft.com/office/drawing/2010/main">
                  <a14:imgLayer r:embed="rId13">
                    <a14:imgEffect>
                      <a14:backgroundRemoval t="29120" b="84876" l="16667" r="80435"/>
                    </a14:imgEffect>
                  </a14:imgLayer>
                </a14:imgProps>
              </a:ext>
            </a:extLst>
          </a:blip>
          <a:srcRect l="15217" t="28443"/>
          <a:stretch/>
        </p:blipFill>
        <p:spPr>
          <a:xfrm>
            <a:off x="31623000" y="2362200"/>
            <a:ext cx="2971800" cy="4025900"/>
          </a:xfrm>
          <a:prstGeom prst="rect">
            <a:avLst/>
          </a:prstGeom>
        </p:spPr>
      </p:pic>
      <p:pic>
        <p:nvPicPr>
          <p:cNvPr id="83" name="Picture 82"/>
          <p:cNvPicPr>
            <a:picLocks noChangeAspect="1"/>
          </p:cNvPicPr>
          <p:nvPr/>
        </p:nvPicPr>
        <p:blipFill rotWithShape="1">
          <a:blip r:embed="rId14"/>
          <a:srcRect t="22799" r="6292"/>
          <a:stretch/>
        </p:blipFill>
        <p:spPr>
          <a:xfrm>
            <a:off x="39463552" y="4648200"/>
            <a:ext cx="3284648" cy="4343400"/>
          </a:xfrm>
          <a:prstGeom prst="rect">
            <a:avLst/>
          </a:prstGeom>
        </p:spPr>
      </p:pic>
      <p:pic>
        <p:nvPicPr>
          <p:cNvPr id="84" name="Picture 83"/>
          <p:cNvPicPr>
            <a:picLocks noChangeAspect="1"/>
          </p:cNvPicPr>
          <p:nvPr/>
        </p:nvPicPr>
        <p:blipFill rotWithShape="1">
          <a:blip r:embed="rId15"/>
          <a:srcRect r="9586"/>
          <a:stretch/>
        </p:blipFill>
        <p:spPr>
          <a:xfrm>
            <a:off x="39579010" y="10439400"/>
            <a:ext cx="3169190" cy="5626100"/>
          </a:xfrm>
          <a:prstGeom prst="rect">
            <a:avLst/>
          </a:prstGeom>
        </p:spPr>
      </p:pic>
      <p:pic>
        <p:nvPicPr>
          <p:cNvPr id="85" name="Picture 84"/>
          <p:cNvPicPr>
            <a:picLocks noChangeAspect="1"/>
          </p:cNvPicPr>
          <p:nvPr/>
        </p:nvPicPr>
        <p:blipFill>
          <a:blip r:embed="rId16"/>
          <a:stretch>
            <a:fillRect/>
          </a:stretch>
        </p:blipFill>
        <p:spPr>
          <a:xfrm>
            <a:off x="30480000" y="13716000"/>
            <a:ext cx="3505200" cy="5626100"/>
          </a:xfrm>
          <a:prstGeom prst="rect">
            <a:avLst/>
          </a:prstGeom>
        </p:spPr>
      </p:pic>
      <p:pic>
        <p:nvPicPr>
          <p:cNvPr id="86" name="Picture 85"/>
          <p:cNvPicPr>
            <a:picLocks noChangeAspect="1"/>
          </p:cNvPicPr>
          <p:nvPr/>
        </p:nvPicPr>
        <p:blipFill>
          <a:blip r:embed="rId17"/>
          <a:stretch>
            <a:fillRect/>
          </a:stretch>
        </p:blipFill>
        <p:spPr>
          <a:xfrm>
            <a:off x="30632400" y="20726400"/>
            <a:ext cx="3505200" cy="5626100"/>
          </a:xfrm>
          <a:prstGeom prst="rect">
            <a:avLst/>
          </a:prstGeom>
        </p:spPr>
      </p:pic>
      <p:pic>
        <p:nvPicPr>
          <p:cNvPr id="87" name="Picture 86"/>
          <p:cNvPicPr>
            <a:picLocks noChangeAspect="1"/>
          </p:cNvPicPr>
          <p:nvPr/>
        </p:nvPicPr>
        <p:blipFill rotWithShape="1">
          <a:blip r:embed="rId18"/>
          <a:srcRect l="-3953" t="-410" r="23223" b="410"/>
          <a:stretch/>
        </p:blipFill>
        <p:spPr>
          <a:xfrm>
            <a:off x="39395400" y="16992600"/>
            <a:ext cx="2829743" cy="5626100"/>
          </a:xfrm>
          <a:prstGeom prst="rect">
            <a:avLst/>
          </a:prstGeom>
        </p:spPr>
      </p:pic>
      <p:pic>
        <p:nvPicPr>
          <p:cNvPr id="81" name="Picture 80"/>
          <p:cNvPicPr>
            <a:picLocks noChangeAspect="1"/>
          </p:cNvPicPr>
          <p:nvPr/>
        </p:nvPicPr>
        <p:blipFill>
          <a:blip r:embed="rId19"/>
          <a:stretch>
            <a:fillRect/>
          </a:stretch>
        </p:blipFill>
        <p:spPr>
          <a:xfrm>
            <a:off x="30708600" y="6324600"/>
            <a:ext cx="3505200" cy="5626100"/>
          </a:xfrm>
          <a:prstGeom prst="rect">
            <a:avLst/>
          </a:prstGeom>
        </p:spPr>
      </p:pic>
      <p:pic>
        <p:nvPicPr>
          <p:cNvPr id="88" name="Picture 87"/>
          <p:cNvPicPr>
            <a:picLocks noChangeAspect="1"/>
          </p:cNvPicPr>
          <p:nvPr/>
        </p:nvPicPr>
        <p:blipFill>
          <a:blip r:embed="rId20"/>
          <a:stretch>
            <a:fillRect/>
          </a:stretch>
        </p:blipFill>
        <p:spPr>
          <a:xfrm>
            <a:off x="23774400" y="32613600"/>
            <a:ext cx="577746" cy="2819400"/>
          </a:xfrm>
          <a:prstGeom prst="rect">
            <a:avLst/>
          </a:prstGeom>
        </p:spPr>
      </p:pic>
      <p:pic>
        <p:nvPicPr>
          <p:cNvPr id="89" name="Picture 88"/>
          <p:cNvPicPr>
            <a:picLocks noChangeAspect="1"/>
          </p:cNvPicPr>
          <p:nvPr/>
        </p:nvPicPr>
        <p:blipFill>
          <a:blip r:embed="rId21"/>
          <a:stretch>
            <a:fillRect/>
          </a:stretch>
        </p:blipFill>
        <p:spPr>
          <a:xfrm>
            <a:off x="23241000" y="27965400"/>
            <a:ext cx="1239048" cy="2895600"/>
          </a:xfrm>
          <a:prstGeom prst="rect">
            <a:avLst/>
          </a:prstGeom>
        </p:spPr>
      </p:pic>
      <p:pic>
        <p:nvPicPr>
          <p:cNvPr id="90" name="Picture 89"/>
          <p:cNvPicPr>
            <a:picLocks noChangeAspect="1"/>
          </p:cNvPicPr>
          <p:nvPr/>
        </p:nvPicPr>
        <p:blipFill>
          <a:blip r:embed="rId22"/>
          <a:stretch>
            <a:fillRect/>
          </a:stretch>
        </p:blipFill>
        <p:spPr>
          <a:xfrm>
            <a:off x="19583400" y="28956000"/>
            <a:ext cx="1981200" cy="4694945"/>
          </a:xfrm>
          <a:prstGeom prst="rect">
            <a:avLst/>
          </a:prstGeom>
        </p:spPr>
      </p:pic>
      <p:sp>
        <p:nvSpPr>
          <p:cNvPr id="93" name="TextBox 92"/>
          <p:cNvSpPr txBox="1"/>
          <p:nvPr/>
        </p:nvSpPr>
        <p:spPr>
          <a:xfrm>
            <a:off x="18973800" y="33909000"/>
            <a:ext cx="3200400" cy="762000"/>
          </a:xfrm>
          <a:prstGeom prst="rect">
            <a:avLst/>
          </a:prstGeom>
          <a:noFill/>
        </p:spPr>
        <p:txBody>
          <a:bodyPr wrap="square" rtlCol="0">
            <a:spAutoFit/>
          </a:bodyPr>
          <a:lstStyle/>
          <a:p>
            <a:pPr algn="ctr"/>
            <a:r>
              <a:rPr lang="en-US" sz="4200" b="1" dirty="0" smtClean="0"/>
              <a:t>Mine</a:t>
            </a:r>
            <a:endParaRPr lang="en-US" sz="4200" dirty="0">
              <a:latin typeface="Corbel" pitchFamily="34" charset="0"/>
            </a:endParaRPr>
          </a:p>
        </p:txBody>
      </p:sp>
      <p:sp>
        <p:nvSpPr>
          <p:cNvPr id="94" name="TextBox 93"/>
          <p:cNvSpPr txBox="1"/>
          <p:nvPr/>
        </p:nvSpPr>
        <p:spPr>
          <a:xfrm>
            <a:off x="24536400" y="34061400"/>
            <a:ext cx="3200400" cy="762000"/>
          </a:xfrm>
          <a:prstGeom prst="rect">
            <a:avLst/>
          </a:prstGeom>
          <a:noFill/>
        </p:spPr>
        <p:txBody>
          <a:bodyPr wrap="square" rtlCol="0">
            <a:spAutoFit/>
          </a:bodyPr>
          <a:lstStyle/>
          <a:p>
            <a:pPr algn="ctr"/>
            <a:r>
              <a:rPr lang="en-US" sz="4200" b="1" dirty="0" smtClean="0"/>
              <a:t>Monument</a:t>
            </a:r>
            <a:endParaRPr lang="en-US" sz="4200" dirty="0">
              <a:latin typeface="Corbel" pitchFamily="34" charset="0"/>
            </a:endParaRPr>
          </a:p>
        </p:txBody>
      </p:sp>
      <p:sp>
        <p:nvSpPr>
          <p:cNvPr id="95" name="TextBox 94"/>
          <p:cNvSpPr txBox="1"/>
          <p:nvPr/>
        </p:nvSpPr>
        <p:spPr>
          <a:xfrm>
            <a:off x="24688800" y="29108400"/>
            <a:ext cx="3200400" cy="762000"/>
          </a:xfrm>
          <a:prstGeom prst="rect">
            <a:avLst/>
          </a:prstGeom>
          <a:noFill/>
        </p:spPr>
        <p:txBody>
          <a:bodyPr wrap="square" rtlCol="0">
            <a:spAutoFit/>
          </a:bodyPr>
          <a:lstStyle/>
          <a:p>
            <a:pPr algn="ctr"/>
            <a:r>
              <a:rPr lang="en-US" sz="4200" b="1" dirty="0" smtClean="0"/>
              <a:t>Sentry Tower</a:t>
            </a:r>
            <a:endParaRPr lang="en-US" sz="4200" dirty="0">
              <a:latin typeface="Corbel" pitchFamily="34" charset="0"/>
            </a:endParaRPr>
          </a:p>
        </p:txBody>
      </p:sp>
      <p:sp>
        <p:nvSpPr>
          <p:cNvPr id="4" name="TextBox 3"/>
          <p:cNvSpPr txBox="1"/>
          <p:nvPr/>
        </p:nvSpPr>
        <p:spPr>
          <a:xfrm>
            <a:off x="33756600" y="838200"/>
            <a:ext cx="6553200" cy="34994203"/>
          </a:xfrm>
          <a:prstGeom prst="rect">
            <a:avLst/>
          </a:prstGeom>
          <a:noFill/>
        </p:spPr>
        <p:txBody>
          <a:bodyPr wrap="square" rtlCol="0">
            <a:spAutoFit/>
          </a:bodyPr>
          <a:lstStyle/>
          <a:p>
            <a:pPr algn="ctr"/>
            <a:r>
              <a:rPr lang="en-US" sz="7200" b="1" u="sng" dirty="0" smtClean="0"/>
              <a:t>Heroes</a:t>
            </a:r>
          </a:p>
          <a:p>
            <a:pPr algn="ctr"/>
            <a:endParaRPr lang="en-US" sz="4400" b="1" dirty="0" smtClean="0"/>
          </a:p>
          <a:p>
            <a:r>
              <a:rPr lang="en-US" sz="4800" b="1" dirty="0"/>
              <a:t>Champion</a:t>
            </a:r>
            <a:r>
              <a:rPr lang="en-US" sz="4800" dirty="0"/>
              <a:t>: A </a:t>
            </a:r>
            <a:r>
              <a:rPr lang="en-US" sz="4800" dirty="0" smtClean="0"/>
              <a:t>defensive </a:t>
            </a:r>
            <a:r>
              <a:rPr lang="en-US" sz="4800" dirty="0"/>
              <a:t>hero built to withstand the strongest of foes.</a:t>
            </a:r>
          </a:p>
          <a:p>
            <a:endParaRPr lang="en-US" sz="4800" b="1" dirty="0" smtClean="0"/>
          </a:p>
          <a:p>
            <a:r>
              <a:rPr lang="en-US" sz="4800" b="1" dirty="0" err="1" smtClean="0"/>
              <a:t>Highmage</a:t>
            </a:r>
            <a:r>
              <a:rPr lang="en-US" sz="4800" dirty="0"/>
              <a:t>: A master of spells capable of moving heaven and earth.</a:t>
            </a:r>
          </a:p>
          <a:p>
            <a:endParaRPr lang="en-US" sz="4800" dirty="0"/>
          </a:p>
          <a:p>
            <a:r>
              <a:rPr lang="en-US" sz="4800" b="1" dirty="0" err="1"/>
              <a:t>Bloodmage</a:t>
            </a:r>
            <a:r>
              <a:rPr lang="en-US" sz="4800" dirty="0"/>
              <a:t>: A powerful magic user that spends his own life to destroy his enemies.</a:t>
            </a:r>
          </a:p>
          <a:p>
            <a:endParaRPr lang="en-US" sz="4800" dirty="0" smtClean="0"/>
          </a:p>
          <a:p>
            <a:r>
              <a:rPr lang="en-US" sz="4800" b="1" dirty="0"/>
              <a:t>M</a:t>
            </a:r>
            <a:r>
              <a:rPr lang="en-US" sz="4800" b="1" dirty="0" smtClean="0"/>
              <a:t>arauder</a:t>
            </a:r>
            <a:r>
              <a:rPr lang="en-US" sz="4800" dirty="0" smtClean="0"/>
              <a:t>: A mercenary willing to fight for your cause… for the right price.</a:t>
            </a:r>
          </a:p>
          <a:p>
            <a:endParaRPr lang="en-US" sz="4800" dirty="0" smtClean="0"/>
          </a:p>
          <a:p>
            <a:r>
              <a:rPr lang="en-US" sz="4800" b="1" dirty="0" smtClean="0"/>
              <a:t>Paladin</a:t>
            </a:r>
            <a:r>
              <a:rPr lang="en-US" sz="4800" dirty="0" smtClean="0"/>
              <a:t>: A defender of the light supporting allies in the heat of battle.</a:t>
            </a:r>
          </a:p>
          <a:p>
            <a:endParaRPr lang="en-US" sz="4800" dirty="0" smtClean="0"/>
          </a:p>
          <a:p>
            <a:r>
              <a:rPr lang="en-US" sz="4800" b="1" dirty="0" smtClean="0"/>
              <a:t>Ranger</a:t>
            </a:r>
            <a:r>
              <a:rPr lang="en-US" sz="4800" dirty="0" smtClean="0"/>
              <a:t>: A quick long ranged unit that excels at scouting and ranged combat.</a:t>
            </a:r>
          </a:p>
          <a:p>
            <a:endParaRPr lang="en-US" sz="4800" dirty="0" smtClean="0"/>
          </a:p>
          <a:p>
            <a:r>
              <a:rPr lang="en-US" sz="4800" b="1" dirty="0" smtClean="0"/>
              <a:t>Warlock</a:t>
            </a:r>
            <a:r>
              <a:rPr lang="en-US" sz="4800" dirty="0" smtClean="0"/>
              <a:t>: A caster that uses dark magic to impede the enemy.</a:t>
            </a:r>
          </a:p>
          <a:p>
            <a:endParaRPr lang="en-US" sz="4400" b="1" dirty="0" smtClean="0"/>
          </a:p>
          <a:p>
            <a:pPr algn="ctr"/>
            <a:r>
              <a:rPr lang="en-US" sz="8000" b="1" u="sng" dirty="0" smtClean="0">
                <a:solidFill>
                  <a:prstClr val="black"/>
                </a:solidFill>
              </a:rPr>
              <a:t>Citizens</a:t>
            </a:r>
            <a:endParaRPr lang="en-US" sz="8800" b="1" u="sng" dirty="0" smtClean="0">
              <a:solidFill>
                <a:prstClr val="black"/>
              </a:solidFill>
            </a:endParaRPr>
          </a:p>
          <a:p>
            <a:endParaRPr lang="en-US" sz="4400" b="1" dirty="0" smtClean="0"/>
          </a:p>
          <a:p>
            <a:r>
              <a:rPr lang="en-US" sz="4800" b="1" dirty="0" smtClean="0"/>
              <a:t>Conscript</a:t>
            </a:r>
            <a:r>
              <a:rPr lang="en-US" sz="4800" dirty="0"/>
              <a:t>: A nearby civilian </a:t>
            </a:r>
            <a:r>
              <a:rPr lang="en-US" sz="4800" strike="sngStrike" dirty="0"/>
              <a:t>forced</a:t>
            </a:r>
            <a:r>
              <a:rPr lang="en-US" sz="4800" dirty="0"/>
              <a:t> recruited into battle. Not strong, but very cheap.</a:t>
            </a:r>
          </a:p>
          <a:p>
            <a:endParaRPr lang="en-US" sz="4800" dirty="0" smtClean="0"/>
          </a:p>
          <a:p>
            <a:r>
              <a:rPr lang="en-US" sz="4800" b="1" dirty="0" smtClean="0"/>
              <a:t>Worker</a:t>
            </a:r>
            <a:r>
              <a:rPr lang="en-US" sz="4800" dirty="0" smtClean="0"/>
              <a:t>: A citizen whose strength lies in building and repairing structures, as well as capturing mines.</a:t>
            </a:r>
            <a:endParaRPr lang="en-US" sz="4800" dirty="0"/>
          </a:p>
        </p:txBody>
      </p:sp>
    </p:spTree>
    <p:extLst>
      <p:ext uri="{BB962C8B-B14F-4D97-AF65-F5344CB8AC3E}">
        <p14:creationId xmlns:p14="http://schemas.microsoft.com/office/powerpoint/2010/main" val="13328725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1074</TotalTime>
  <Words>601</Words>
  <Application>Microsoft Macintosh PowerPoint</Application>
  <PresentationFormat>Custom</PresentationFormat>
  <Paragraphs>87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Realm of Kaodith  Gameplay</dc:title>
  <dc:creator>Andrew</dc:creator>
  <cp:lastModifiedBy>Kyle Donovan</cp:lastModifiedBy>
  <cp:revision>55</cp:revision>
  <dcterms:created xsi:type="dcterms:W3CDTF">2013-04-18T03:03:52Z</dcterms:created>
  <dcterms:modified xsi:type="dcterms:W3CDTF">2013-04-22T03:38:35Z</dcterms:modified>
</cp:coreProperties>
</file>